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jpeg" ContentType="image/jpeg"/>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63.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258" r:id="rId4"/>
    <p:sldId id="365" r:id="rId5"/>
    <p:sldId id="366" r:id="rId6"/>
    <p:sldId id="316" r:id="rId7"/>
    <p:sldId id="260" r:id="rId8"/>
    <p:sldId id="262" r:id="rId9"/>
    <p:sldId id="305" r:id="rId10"/>
    <p:sldId id="338" r:id="rId11"/>
    <p:sldId id="339" r:id="rId12"/>
    <p:sldId id="361" r:id="rId13"/>
    <p:sldId id="368" r:id="rId14"/>
    <p:sldId id="307" r:id="rId15"/>
    <p:sldId id="308" r:id="rId16"/>
    <p:sldId id="390" r:id="rId17"/>
    <p:sldId id="309" r:id="rId18"/>
    <p:sldId id="310" r:id="rId19"/>
    <p:sldId id="311" r:id="rId20"/>
    <p:sldId id="312" r:id="rId21"/>
    <p:sldId id="313" r:id="rId22"/>
    <p:sldId id="322" r:id="rId23"/>
    <p:sldId id="359" r:id="rId24"/>
    <p:sldId id="358" r:id="rId25"/>
    <p:sldId id="360" r:id="rId26"/>
    <p:sldId id="379" r:id="rId27"/>
    <p:sldId id="378" r:id="rId28"/>
    <p:sldId id="348" r:id="rId29"/>
    <p:sldId id="382" r:id="rId30"/>
    <p:sldId id="383" r:id="rId31"/>
    <p:sldId id="350" r:id="rId32"/>
    <p:sldId id="351" r:id="rId33"/>
    <p:sldId id="352" r:id="rId34"/>
    <p:sldId id="354" r:id="rId35"/>
    <p:sldId id="381" r:id="rId36"/>
    <p:sldId id="357" r:id="rId37"/>
    <p:sldId id="306" r:id="rId38"/>
    <p:sldId id="363" r:id="rId39"/>
    <p:sldId id="370" r:id="rId40"/>
    <p:sldId id="384" r:id="rId41"/>
    <p:sldId id="289" r:id="rId42"/>
    <p:sldId id="369" r:id="rId43"/>
    <p:sldId id="388" r:id="rId44"/>
    <p:sldId id="385" r:id="rId45"/>
    <p:sldId id="371" r:id="rId46"/>
    <p:sldId id="386" r:id="rId47"/>
    <p:sldId id="387" r:id="rId48"/>
    <p:sldId id="373" r:id="rId49"/>
    <p:sldId id="330" r:id="rId50"/>
    <p:sldId id="274" r:id="rId51"/>
    <p:sldId id="275" r:id="rId52"/>
    <p:sldId id="389" r:id="rId53"/>
    <p:sldId id="377" r:id="rId54"/>
    <p:sldId id="376" r:id="rId55"/>
    <p:sldId id="331" r:id="rId56"/>
    <p:sldId id="374" r:id="rId57"/>
    <p:sldId id="271" r:id="rId58"/>
    <p:sldId id="334" r:id="rId59"/>
    <p:sldId id="375" r:id="rId60"/>
    <p:sldId id="337" r:id="rId61"/>
    <p:sldId id="268" r:id="rId62"/>
    <p:sldId id="335" r:id="rId63"/>
    <p:sldId id="391"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94603" autoAdjust="0"/>
  </p:normalViewPr>
  <p:slideViewPr>
    <p:cSldViewPr>
      <p:cViewPr varScale="1">
        <p:scale>
          <a:sx n="41" d="100"/>
          <a:sy n="41" d="100"/>
        </p:scale>
        <p:origin x="-1320" y="-96"/>
      </p:cViewPr>
      <p:guideLst>
        <p:guide orient="horz" pos="2160"/>
        <p:guide pos="2880"/>
      </p:guideLst>
    </p:cSldViewPr>
  </p:slideViewPr>
  <p:outlineViewPr>
    <p:cViewPr>
      <p:scale>
        <a:sx n="33" d="100"/>
        <a:sy n="33" d="100"/>
      </p:scale>
      <p:origin x="0" y="12138"/>
    </p:cViewPr>
  </p:outlineViewPr>
  <p:notesTextViewPr>
    <p:cViewPr>
      <p:scale>
        <a:sx n="100" d="100"/>
        <a:sy n="100" d="100"/>
      </p:scale>
      <p:origin x="0" y="0"/>
    </p:cViewPr>
  </p:notesTextViewPr>
  <p:sorterViewPr>
    <p:cViewPr>
      <p:scale>
        <a:sx n="66" d="100"/>
        <a:sy n="66" d="100"/>
      </p:scale>
      <p:origin x="0" y="1266"/>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EBBED1D-E456-439A-9D9C-6683592A615E}" type="datetimeFigureOut">
              <a:rPr lang="en-US" smtClean="0"/>
              <a:pPr/>
              <a:t>6/13/2014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56D0D6A-7D02-420C-99C2-1761BB5192B1}"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EBBED1D-E456-439A-9D9C-6683592A615E}" type="datetimeFigureOut">
              <a:rPr lang="en-US" smtClean="0"/>
              <a:pPr/>
              <a:t>6/13/2014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6D0D6A-7D02-420C-99C2-1761BB5192B1}"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EBBED1D-E456-439A-9D9C-6683592A615E}" type="datetimeFigureOut">
              <a:rPr lang="en-US" smtClean="0"/>
              <a:pPr/>
              <a:t>6/13/2014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6D0D6A-7D02-420C-99C2-1761BB5192B1}"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949325" y="1981200"/>
            <a:ext cx="7661275" cy="4114800"/>
          </a:xfrm>
        </p:spPr>
        <p:txBody>
          <a:bodyPr/>
          <a:lstStyle/>
          <a:p>
            <a:endParaRPr lang="en-US"/>
          </a:p>
        </p:txBody>
      </p:sp>
      <p:sp>
        <p:nvSpPr>
          <p:cNvPr id="4" name="Date Placeholder 3"/>
          <p:cNvSpPr>
            <a:spLocks noGrp="1"/>
          </p:cNvSpPr>
          <p:nvPr>
            <p:ph type="dt" sz="half" idx="10"/>
          </p:nvPr>
        </p:nvSpPr>
        <p:spPr>
          <a:xfrm>
            <a:off x="946150" y="6248400"/>
            <a:ext cx="1905000" cy="457200"/>
          </a:xfrm>
        </p:spPr>
        <p:txBody>
          <a:bodyPr/>
          <a:lstStyle>
            <a:lvl1pPr>
              <a:defRPr/>
            </a:lvl1pPr>
          </a:lstStyle>
          <a:p>
            <a:r>
              <a:rPr lang="en-US"/>
              <a:t>June 19, 2008</a:t>
            </a:r>
          </a:p>
        </p:txBody>
      </p:sp>
      <p:sp>
        <p:nvSpPr>
          <p:cNvPr id="5" name="Footer Placeholder 4"/>
          <p:cNvSpPr>
            <a:spLocks noGrp="1"/>
          </p:cNvSpPr>
          <p:nvPr>
            <p:ph type="ftr" sz="quarter" idx="11"/>
          </p:nvPr>
        </p:nvSpPr>
        <p:spPr>
          <a:xfrm>
            <a:off x="33528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705600" y="6248400"/>
            <a:ext cx="1905000" cy="457200"/>
          </a:xfrm>
        </p:spPr>
        <p:txBody>
          <a:bodyPr/>
          <a:lstStyle>
            <a:lvl1pPr>
              <a:defRPr/>
            </a:lvl1pPr>
          </a:lstStyle>
          <a:p>
            <a:fld id="{97A1341B-1FBD-4837-BAA2-065ABD9DFFA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EBBED1D-E456-439A-9D9C-6683592A615E}" type="datetimeFigureOut">
              <a:rPr lang="en-US" smtClean="0"/>
              <a:pPr/>
              <a:t>6/13/2014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6D0D6A-7D02-420C-99C2-1761BB5192B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EBBED1D-E456-439A-9D9C-6683592A615E}" type="datetimeFigureOut">
              <a:rPr lang="en-US" smtClean="0"/>
              <a:pPr/>
              <a:t>6/13/2014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6D0D6A-7D02-420C-99C2-1761BB5192B1}"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EBBED1D-E456-439A-9D9C-6683592A615E}" type="datetimeFigureOut">
              <a:rPr lang="en-US" smtClean="0"/>
              <a:pPr/>
              <a:t>6/13/2014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6D0D6A-7D02-420C-99C2-1761BB5192B1}"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EBBED1D-E456-439A-9D9C-6683592A615E}" type="datetimeFigureOut">
              <a:rPr lang="en-US" smtClean="0"/>
              <a:pPr/>
              <a:t>6/13/2014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56D0D6A-7D02-420C-99C2-1761BB5192B1}"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EBBED1D-E456-439A-9D9C-6683592A615E}" type="datetimeFigureOut">
              <a:rPr lang="en-US" smtClean="0"/>
              <a:pPr/>
              <a:t>6/13/2014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56D0D6A-7D02-420C-99C2-1761BB5192B1}"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EBBED1D-E456-439A-9D9C-6683592A615E}" type="datetimeFigureOut">
              <a:rPr lang="en-US" smtClean="0"/>
              <a:pPr/>
              <a:t>6/13/2014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56D0D6A-7D02-420C-99C2-1761BB5192B1}"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EBBED1D-E456-439A-9D9C-6683592A615E}" type="datetimeFigureOut">
              <a:rPr lang="en-US" smtClean="0"/>
              <a:pPr/>
              <a:t>6/13/2014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6D0D6A-7D02-420C-99C2-1761BB5192B1}"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EBBED1D-E456-439A-9D9C-6683592A615E}" type="datetimeFigureOut">
              <a:rPr lang="en-US" smtClean="0"/>
              <a:pPr/>
              <a:t>6/13/2014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56D0D6A-7D02-420C-99C2-1761BB5192B1}"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EBBED1D-E456-439A-9D9C-6683592A615E}" type="datetimeFigureOut">
              <a:rPr lang="en-US" smtClean="0"/>
              <a:pPr/>
              <a:t>6/13/2014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56D0D6A-7D02-420C-99C2-1761BB5192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ransition>
    <p:dissolv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dirty="0" smtClean="0">
                <a:solidFill>
                  <a:srgbClr val="00B0F0"/>
                </a:solidFill>
              </a:rPr>
              <a:t>Fertilizer</a:t>
            </a:r>
            <a:br>
              <a:rPr lang="en-US" dirty="0" smtClean="0">
                <a:solidFill>
                  <a:srgbClr val="00B0F0"/>
                </a:solidFill>
              </a:rPr>
            </a:br>
            <a:r>
              <a:rPr lang="en-US" dirty="0" smtClean="0">
                <a:solidFill>
                  <a:srgbClr val="00B0F0"/>
                </a:solidFill>
              </a:rPr>
              <a:t>Applicator Training</a:t>
            </a:r>
            <a:br>
              <a:rPr lang="en-US" dirty="0" smtClean="0">
                <a:solidFill>
                  <a:srgbClr val="00B0F0"/>
                </a:solidFill>
              </a:rPr>
            </a:br>
            <a:endParaRPr lang="en-US" dirty="0">
              <a:solidFill>
                <a:srgbClr val="00B0F0"/>
              </a:solidFill>
            </a:endParaRPr>
          </a:p>
        </p:txBody>
      </p:sp>
      <p:sp>
        <p:nvSpPr>
          <p:cNvPr id="3" name="TextBox 2"/>
          <p:cNvSpPr txBox="1"/>
          <p:nvPr/>
        </p:nvSpPr>
        <p:spPr>
          <a:xfrm>
            <a:off x="6781800" y="6477000"/>
            <a:ext cx="1828800" cy="381000"/>
          </a:xfrm>
          <a:prstGeom prst="rect">
            <a:avLst/>
          </a:prstGeom>
          <a:noFill/>
        </p:spPr>
        <p:txBody>
          <a:bodyPr wrap="square" rtlCol="0">
            <a:spAutoFit/>
          </a:bodyPr>
          <a:lstStyle/>
          <a:p>
            <a:r>
              <a:rPr lang="en-US" dirty="0" smtClean="0"/>
              <a:t>May 9, 2014</a:t>
            </a:r>
            <a:endParaRPr lang="en-US"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2557272"/>
          </a:xfrm>
        </p:spPr>
        <p:style>
          <a:lnRef idx="2">
            <a:schemeClr val="accent1"/>
          </a:lnRef>
          <a:fillRef idx="1">
            <a:schemeClr val="lt1"/>
          </a:fillRef>
          <a:effectRef idx="0">
            <a:schemeClr val="accent1"/>
          </a:effectRef>
          <a:fontRef idx="minor">
            <a:schemeClr val="dk1"/>
          </a:fontRef>
        </p:style>
        <p:txBody>
          <a:bodyPr tIns="182880"/>
          <a:lstStyle/>
          <a:p>
            <a:pPr>
              <a:spcAft>
                <a:spcPts val="1200"/>
              </a:spcAft>
            </a:pPr>
            <a:r>
              <a:rPr lang="en-US" sz="2800" dirty="0" smtClean="0"/>
              <a:t>There are many kinds of grass that grow in Maryland, but only a few that are suitable for home lawns.</a:t>
            </a:r>
          </a:p>
          <a:p>
            <a:pPr>
              <a:spcBef>
                <a:spcPts val="0"/>
              </a:spcBef>
            </a:pPr>
            <a:r>
              <a:rPr lang="en-US" sz="2800" dirty="0" smtClean="0"/>
              <a:t>These can be divided into </a:t>
            </a:r>
            <a:r>
              <a:rPr lang="en-US" sz="2800" dirty="0" smtClean="0">
                <a:solidFill>
                  <a:srgbClr val="C00000"/>
                </a:solidFill>
              </a:rPr>
              <a:t>cool season </a:t>
            </a:r>
            <a:r>
              <a:rPr lang="en-US" sz="2800" dirty="0" smtClean="0"/>
              <a:t>and </a:t>
            </a:r>
            <a:r>
              <a:rPr lang="en-US" sz="2800" dirty="0" smtClean="0">
                <a:solidFill>
                  <a:srgbClr val="C00000"/>
                </a:solidFill>
              </a:rPr>
              <a:t>warm season </a:t>
            </a:r>
            <a:r>
              <a:rPr lang="en-US" sz="2800" dirty="0" smtClean="0"/>
              <a:t>grasses.</a:t>
            </a:r>
          </a:p>
          <a:p>
            <a:pPr>
              <a:buNone/>
            </a:pPr>
            <a:endParaRPr lang="en-US" dirty="0"/>
          </a:p>
        </p:txBody>
      </p:sp>
      <p:pic>
        <p:nvPicPr>
          <p:cNvPr id="11" name="Picture 4" descr="C:\Documents and Settings\McGowaJJ\Local Settings\Temporary Internet Files\Content.IE5\NQQ9FQRR\MP900406639[1].jpg"/>
          <p:cNvPicPr>
            <a:picLocks noChangeAspect="1" noChangeArrowheads="1"/>
          </p:cNvPicPr>
          <p:nvPr/>
        </p:nvPicPr>
        <p:blipFill>
          <a:blip r:embed="rId2" cstate="print"/>
          <a:srcRect/>
          <a:stretch>
            <a:fillRect/>
          </a:stretch>
        </p:blipFill>
        <p:spPr bwMode="auto">
          <a:xfrm>
            <a:off x="0" y="5257800"/>
            <a:ext cx="2409713" cy="1600200"/>
          </a:xfrm>
          <a:prstGeom prst="rect">
            <a:avLst/>
          </a:prstGeom>
          <a:noFill/>
        </p:spPr>
      </p:pic>
      <p:pic>
        <p:nvPicPr>
          <p:cNvPr id="12" name="Picture 4" descr="C:\Documents and Settings\McGowaJJ\Local Settings\Temporary Internet Files\Content.IE5\NQQ9FQRR\MP900406639[1].jpg"/>
          <p:cNvPicPr>
            <a:picLocks noChangeAspect="1" noChangeArrowheads="1"/>
          </p:cNvPicPr>
          <p:nvPr/>
        </p:nvPicPr>
        <p:blipFill>
          <a:blip r:embed="rId2" cstate="print"/>
          <a:srcRect/>
          <a:stretch>
            <a:fillRect/>
          </a:stretch>
        </p:blipFill>
        <p:spPr bwMode="auto">
          <a:xfrm>
            <a:off x="1981200" y="5257800"/>
            <a:ext cx="2409713" cy="1600200"/>
          </a:xfrm>
          <a:prstGeom prst="rect">
            <a:avLst/>
          </a:prstGeom>
          <a:noFill/>
        </p:spPr>
      </p:pic>
      <p:pic>
        <p:nvPicPr>
          <p:cNvPr id="13" name="Picture 4" descr="C:\Documents and Settings\McGowaJJ\Local Settings\Temporary Internet Files\Content.IE5\NQQ9FQRR\MP900406639[1].jpg"/>
          <p:cNvPicPr>
            <a:picLocks noChangeAspect="1" noChangeArrowheads="1"/>
          </p:cNvPicPr>
          <p:nvPr/>
        </p:nvPicPr>
        <p:blipFill>
          <a:blip r:embed="rId2" cstate="print"/>
          <a:srcRect/>
          <a:stretch>
            <a:fillRect/>
          </a:stretch>
        </p:blipFill>
        <p:spPr bwMode="auto">
          <a:xfrm>
            <a:off x="4343400" y="5257800"/>
            <a:ext cx="2409713" cy="1600200"/>
          </a:xfrm>
          <a:prstGeom prst="rect">
            <a:avLst/>
          </a:prstGeom>
          <a:noFill/>
        </p:spPr>
      </p:pic>
      <p:pic>
        <p:nvPicPr>
          <p:cNvPr id="14" name="Picture 4" descr="C:\Documents and Settings\McGowaJJ\Local Settings\Temporary Internet Files\Content.IE5\NQQ9FQRR\MP900406639[1].jpg"/>
          <p:cNvPicPr>
            <a:picLocks noChangeAspect="1" noChangeArrowheads="1"/>
          </p:cNvPicPr>
          <p:nvPr/>
        </p:nvPicPr>
        <p:blipFill>
          <a:blip r:embed="rId2" cstate="print"/>
          <a:srcRect/>
          <a:stretch>
            <a:fillRect/>
          </a:stretch>
        </p:blipFill>
        <p:spPr bwMode="auto">
          <a:xfrm>
            <a:off x="6734287" y="5257800"/>
            <a:ext cx="2409713" cy="1600200"/>
          </a:xfrm>
          <a:prstGeom prst="rect">
            <a:avLst/>
          </a:prstGeom>
          <a:noFill/>
        </p:spPr>
      </p:pic>
      <p:sp>
        <p:nvSpPr>
          <p:cNvPr id="15" name="TextBox 14"/>
          <p:cNvSpPr txBox="1"/>
          <p:nvPr/>
        </p:nvSpPr>
        <p:spPr>
          <a:xfrm>
            <a:off x="609600" y="533400"/>
            <a:ext cx="6553200" cy="707886"/>
          </a:xfrm>
          <a:prstGeom prst="rect">
            <a:avLst/>
          </a:prstGeom>
          <a:noFill/>
        </p:spPr>
        <p:txBody>
          <a:bodyPr wrap="square" tIns="45720" rtlCol="0">
            <a:spAutoFit/>
          </a:bodyPr>
          <a:lstStyle/>
          <a:p>
            <a:r>
              <a:rPr lang="en-US" sz="4000" b="1" dirty="0" smtClean="0">
                <a:solidFill>
                  <a:srgbClr val="00B0F0"/>
                </a:solidFill>
                <a:effectLst>
                  <a:outerShdw blurRad="38100" dist="38100" dir="2700000" algn="tl">
                    <a:srgbClr val="000000">
                      <a:alpha val="43137"/>
                    </a:srgbClr>
                  </a:outerShdw>
                </a:effectLst>
                <a:latin typeface="+mj-lt"/>
              </a:rPr>
              <a:t>Kinds of Grass</a:t>
            </a:r>
            <a:endParaRPr lang="en-US" sz="4000" b="1" dirty="0">
              <a:solidFill>
                <a:srgbClr val="00B0F0"/>
              </a:solidFill>
              <a:effectLst>
                <a:outerShdw blurRad="38100" dist="38100" dir="2700000" algn="tl">
                  <a:srgbClr val="000000">
                    <a:alpha val="43137"/>
                  </a:srgbClr>
                </a:outerShdw>
              </a:effectLst>
              <a:latin typeface="+mj-lt"/>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776472"/>
          </a:xfrm>
        </p:spPr>
        <p:style>
          <a:lnRef idx="2">
            <a:schemeClr val="accent1"/>
          </a:lnRef>
          <a:fillRef idx="1">
            <a:schemeClr val="lt1"/>
          </a:fillRef>
          <a:effectRef idx="0">
            <a:schemeClr val="accent1"/>
          </a:effectRef>
          <a:fontRef idx="minor">
            <a:schemeClr val="dk1"/>
          </a:fontRef>
        </p:style>
        <p:txBody>
          <a:bodyPr lIns="182880" tIns="182880"/>
          <a:lstStyle/>
          <a:p>
            <a:pPr>
              <a:spcAft>
                <a:spcPts val="1200"/>
              </a:spcAft>
            </a:pPr>
            <a:r>
              <a:rPr lang="en-US" dirty="0" smtClean="0">
                <a:solidFill>
                  <a:srgbClr val="C00000"/>
                </a:solidFill>
              </a:rPr>
              <a:t>Cool season </a:t>
            </a:r>
            <a:r>
              <a:rPr lang="en-US" dirty="0" smtClean="0"/>
              <a:t>grasses grow best in the early spring and the fall. In the heat of the summer, they grow very slowly and may turn straw-colored.</a:t>
            </a:r>
            <a:endParaRPr lang="en-US" sz="1200" dirty="0" smtClean="0"/>
          </a:p>
          <a:p>
            <a:pPr>
              <a:spcBef>
                <a:spcPts val="0"/>
              </a:spcBef>
            </a:pPr>
            <a:r>
              <a:rPr lang="en-US" dirty="0" smtClean="0">
                <a:solidFill>
                  <a:srgbClr val="C00000"/>
                </a:solidFill>
              </a:rPr>
              <a:t>Warm season </a:t>
            </a:r>
            <a:r>
              <a:rPr lang="en-US" dirty="0" smtClean="0"/>
              <a:t>grasses grow well in the hot summer, but turn straw-colored after the first frost.</a:t>
            </a:r>
          </a:p>
          <a:p>
            <a:endParaRPr lang="en-US" dirty="0" smtClean="0"/>
          </a:p>
          <a:p>
            <a:endParaRPr lang="en-US" dirty="0"/>
          </a:p>
        </p:txBody>
      </p:sp>
      <p:sp>
        <p:nvSpPr>
          <p:cNvPr id="3" name="Title 2"/>
          <p:cNvSpPr>
            <a:spLocks noGrp="1"/>
          </p:cNvSpPr>
          <p:nvPr>
            <p:ph type="title"/>
          </p:nvPr>
        </p:nvSpPr>
        <p:spPr/>
        <p:txBody>
          <a:bodyPr/>
          <a:lstStyle/>
          <a:p>
            <a:r>
              <a:rPr lang="en-US" dirty="0" smtClean="0">
                <a:solidFill>
                  <a:srgbClr val="00B0F0"/>
                </a:solidFill>
                <a:effectLst>
                  <a:outerShdw blurRad="38100" dist="38100" dir="2700000" algn="tl">
                    <a:srgbClr val="000000">
                      <a:alpha val="43137"/>
                    </a:srgbClr>
                  </a:outerShdw>
                </a:effectLst>
              </a:rPr>
              <a:t>Kinds of Grass</a:t>
            </a:r>
            <a:endParaRPr lang="en-US" dirty="0">
              <a:solidFill>
                <a:srgbClr val="00B0F0"/>
              </a:solidFill>
              <a:effectLst>
                <a:outerShdw blurRad="38100" dist="38100" dir="2700000" algn="tl">
                  <a:srgbClr val="000000">
                    <a:alpha val="43137"/>
                  </a:srgbClr>
                </a:outerShdw>
              </a:effectLst>
            </a:endParaRPr>
          </a:p>
        </p:txBody>
      </p:sp>
      <p:pic>
        <p:nvPicPr>
          <p:cNvPr id="7170" name="Picture 2" descr="C:\Users\McGowajj\AppData\Local\Microsoft\Windows\Temporary Internet Files\Content.IE5\QT90A10R\MC900440405[1].png"/>
          <p:cNvPicPr>
            <a:picLocks noChangeAspect="1" noChangeArrowheads="1"/>
          </p:cNvPicPr>
          <p:nvPr/>
        </p:nvPicPr>
        <p:blipFill>
          <a:blip r:embed="rId2" cstate="print"/>
          <a:srcRect/>
          <a:stretch>
            <a:fillRect/>
          </a:stretch>
        </p:blipFill>
        <p:spPr bwMode="auto">
          <a:xfrm>
            <a:off x="6324600" y="4343400"/>
            <a:ext cx="2209800" cy="2209800"/>
          </a:xfrm>
          <a:prstGeom prst="rect">
            <a:avLst/>
          </a:prstGeom>
          <a:noFill/>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3624071"/>
          </a:xfrm>
        </p:spPr>
        <p:style>
          <a:lnRef idx="2">
            <a:schemeClr val="accent1"/>
          </a:lnRef>
          <a:fillRef idx="1">
            <a:schemeClr val="lt1"/>
          </a:fillRef>
          <a:effectRef idx="0">
            <a:schemeClr val="accent1"/>
          </a:effectRef>
          <a:fontRef idx="minor">
            <a:schemeClr val="dk1"/>
          </a:fontRef>
        </p:style>
        <p:txBody>
          <a:bodyPr lIns="182880" tIns="182880">
            <a:normAutofit/>
          </a:bodyPr>
          <a:lstStyle/>
          <a:p>
            <a:r>
              <a:rPr lang="en-US" dirty="0" smtClean="0"/>
              <a:t>Grass should be fertilized when it is actively growing so the roots will take up the fertilizer.</a:t>
            </a:r>
          </a:p>
          <a:p>
            <a:r>
              <a:rPr lang="en-US" dirty="0" smtClean="0"/>
              <a:t>This decreases the risk that the fertilizer will leach down through the soil and into the groundwater.</a:t>
            </a:r>
          </a:p>
          <a:p>
            <a:r>
              <a:rPr lang="en-US" dirty="0" smtClean="0"/>
              <a:t>Fertilize </a:t>
            </a:r>
            <a:r>
              <a:rPr lang="en-US" dirty="0" smtClean="0">
                <a:solidFill>
                  <a:srgbClr val="FF0000"/>
                </a:solidFill>
              </a:rPr>
              <a:t>warm season </a:t>
            </a:r>
            <a:r>
              <a:rPr lang="en-US" dirty="0" smtClean="0"/>
              <a:t>grasses after dormancy breaks through the end of August.</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solidFill>
                  <a:srgbClr val="00B0F0"/>
                </a:solidFill>
                <a:effectLst>
                  <a:outerShdw blurRad="38100" dist="38100" dir="2700000" algn="tl">
                    <a:srgbClr val="000000">
                      <a:alpha val="43137"/>
                    </a:srgbClr>
                  </a:outerShdw>
                </a:effectLst>
              </a:rPr>
              <a:t>Fertilize at the Right Time</a:t>
            </a:r>
            <a:endParaRPr lang="en-US" dirty="0">
              <a:solidFill>
                <a:srgbClr val="00B0F0"/>
              </a:solidFill>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309872"/>
          </a:xfrm>
        </p:spPr>
        <p:style>
          <a:lnRef idx="2">
            <a:schemeClr val="accent1"/>
          </a:lnRef>
          <a:fillRef idx="1">
            <a:schemeClr val="lt1"/>
          </a:fillRef>
          <a:effectRef idx="0">
            <a:schemeClr val="accent1"/>
          </a:effectRef>
          <a:fontRef idx="minor">
            <a:schemeClr val="dk1"/>
          </a:fontRef>
        </p:style>
        <p:txBody>
          <a:bodyPr tIns="91440">
            <a:noAutofit/>
          </a:bodyPr>
          <a:lstStyle/>
          <a:p>
            <a:pPr>
              <a:spcAft>
                <a:spcPts val="600"/>
              </a:spcAft>
            </a:pPr>
            <a:r>
              <a:rPr lang="en-US" sz="2800" dirty="0" smtClean="0"/>
              <a:t>Fertilization of </a:t>
            </a:r>
            <a:r>
              <a:rPr lang="en-US" sz="2800" dirty="0" smtClean="0">
                <a:solidFill>
                  <a:srgbClr val="FF0000"/>
                </a:solidFill>
              </a:rPr>
              <a:t>cool season </a:t>
            </a:r>
            <a:r>
              <a:rPr lang="en-US" sz="2800" dirty="0" smtClean="0"/>
              <a:t>grasses is a little more complicated.</a:t>
            </a:r>
          </a:p>
          <a:p>
            <a:pPr>
              <a:spcAft>
                <a:spcPts val="600"/>
              </a:spcAft>
            </a:pPr>
            <a:r>
              <a:rPr lang="en-US" sz="2800" dirty="0" smtClean="0"/>
              <a:t>Fertilizer applied in the spring causes rapid top-growth.</a:t>
            </a:r>
          </a:p>
          <a:p>
            <a:pPr>
              <a:spcAft>
                <a:spcPts val="600"/>
              </a:spcAft>
            </a:pPr>
            <a:r>
              <a:rPr lang="en-US" sz="2800" dirty="0" smtClean="0"/>
              <a:t>Fertilizer applied in the fall grows and strengthens the roots.</a:t>
            </a:r>
          </a:p>
          <a:p>
            <a:r>
              <a:rPr lang="en-US" sz="2800" dirty="0" smtClean="0"/>
              <a:t>Most of the total annual amount of fertilizer should be applied to </a:t>
            </a:r>
            <a:r>
              <a:rPr lang="en-US" sz="2800" dirty="0" smtClean="0">
                <a:solidFill>
                  <a:srgbClr val="FF0000"/>
                </a:solidFill>
              </a:rPr>
              <a:t>cool season </a:t>
            </a:r>
            <a:r>
              <a:rPr lang="en-US" sz="2800" dirty="0" smtClean="0"/>
              <a:t>grass </a:t>
            </a:r>
            <a:r>
              <a:rPr lang="en-US" sz="2800" dirty="0" smtClean="0">
                <a:solidFill>
                  <a:schemeClr val="tx1"/>
                </a:solidFill>
              </a:rPr>
              <a:t>in the fall.</a:t>
            </a:r>
            <a:endParaRPr lang="en-US" sz="2800" dirty="0">
              <a:solidFill>
                <a:schemeClr val="tx1"/>
              </a:solidFill>
            </a:endParaRPr>
          </a:p>
        </p:txBody>
      </p:sp>
      <p:sp>
        <p:nvSpPr>
          <p:cNvPr id="3" name="Title 2"/>
          <p:cNvSpPr>
            <a:spLocks noGrp="1"/>
          </p:cNvSpPr>
          <p:nvPr>
            <p:ph type="title"/>
          </p:nvPr>
        </p:nvSpPr>
        <p:spPr/>
        <p:txBody>
          <a:bodyPr/>
          <a:lstStyle/>
          <a:p>
            <a:r>
              <a:rPr lang="en-US" dirty="0" smtClean="0">
                <a:solidFill>
                  <a:srgbClr val="00B0F0"/>
                </a:solidFill>
                <a:effectLst>
                  <a:outerShdw blurRad="38100" dist="38100" dir="2700000" algn="tl">
                    <a:srgbClr val="000000">
                      <a:alpha val="43137"/>
                    </a:srgbClr>
                  </a:outerShdw>
                </a:effectLst>
              </a:rPr>
              <a:t>Fertilize at the Right Time</a:t>
            </a:r>
            <a:endParaRPr lang="en-US" dirty="0">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8229600" cy="2514600"/>
          </a:xfrm>
        </p:spPr>
        <p:txBody>
          <a:bodyPr>
            <a:normAutofit/>
          </a:bodyPr>
          <a:lstStyle/>
          <a:p>
            <a:pPr algn="ctr"/>
            <a:r>
              <a:rPr lang="en-US" sz="4800" dirty="0" smtClean="0">
                <a:solidFill>
                  <a:srgbClr val="00B0F0"/>
                </a:solidFill>
                <a:effectLst>
                  <a:outerShdw blurRad="38100" dist="38100" dir="2700000" algn="tl">
                    <a:srgbClr val="000000">
                      <a:alpha val="43137"/>
                    </a:srgbClr>
                  </a:outerShdw>
                </a:effectLst>
              </a:rPr>
              <a:t/>
            </a:r>
            <a:br>
              <a:rPr lang="en-US" sz="4800" dirty="0" smtClean="0">
                <a:solidFill>
                  <a:srgbClr val="00B0F0"/>
                </a:solidFill>
                <a:effectLst>
                  <a:outerShdw blurRad="38100" dist="38100" dir="2700000" algn="tl">
                    <a:srgbClr val="000000">
                      <a:alpha val="43137"/>
                    </a:srgbClr>
                  </a:outerShdw>
                </a:effectLst>
              </a:rPr>
            </a:br>
            <a:r>
              <a:rPr lang="en-US" sz="4800" dirty="0" smtClean="0">
                <a:solidFill>
                  <a:srgbClr val="00B0F0"/>
                </a:solidFill>
                <a:effectLst>
                  <a:outerShdw blurRad="38100" dist="38100" dir="2700000" algn="tl">
                    <a:srgbClr val="000000">
                      <a:alpha val="43137"/>
                    </a:srgbClr>
                  </a:outerShdw>
                </a:effectLst>
              </a:rPr>
              <a:t>Soil Testing</a:t>
            </a:r>
            <a:endParaRPr lang="en-US" sz="4800" dirty="0">
              <a:solidFill>
                <a:srgbClr val="00B0F0"/>
              </a:solidFill>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862071"/>
          </a:xfrm>
        </p:spPr>
        <p:style>
          <a:lnRef idx="2">
            <a:schemeClr val="accent1"/>
          </a:lnRef>
          <a:fillRef idx="1">
            <a:schemeClr val="lt1"/>
          </a:fillRef>
          <a:effectRef idx="0">
            <a:schemeClr val="accent1"/>
          </a:effectRef>
          <a:fontRef idx="minor">
            <a:schemeClr val="dk1"/>
          </a:fontRef>
        </p:style>
        <p:txBody>
          <a:bodyPr tIns="182880">
            <a:normAutofit lnSpcReduction="10000"/>
          </a:bodyPr>
          <a:lstStyle/>
          <a:p>
            <a:pPr>
              <a:spcAft>
                <a:spcPts val="1200"/>
              </a:spcAft>
            </a:pPr>
            <a:r>
              <a:rPr lang="en-US" sz="2800" dirty="0" smtClean="0"/>
              <a:t>It is the only way to accurately determine nutrient needs of turf.</a:t>
            </a:r>
          </a:p>
          <a:p>
            <a:pPr>
              <a:spcBef>
                <a:spcPts val="0"/>
              </a:spcBef>
              <a:spcAft>
                <a:spcPts val="1200"/>
              </a:spcAft>
            </a:pPr>
            <a:r>
              <a:rPr lang="en-US" sz="2800" dirty="0" smtClean="0"/>
              <a:t>To determine pH (or acidity) of the soil.</a:t>
            </a:r>
          </a:p>
          <a:p>
            <a:pPr>
              <a:spcBef>
                <a:spcPts val="0"/>
              </a:spcBef>
              <a:spcAft>
                <a:spcPts val="1200"/>
              </a:spcAft>
            </a:pPr>
            <a:r>
              <a:rPr lang="en-US" sz="2800" dirty="0" smtClean="0"/>
              <a:t>It helps to diagnose problems.</a:t>
            </a:r>
          </a:p>
          <a:p>
            <a:r>
              <a:rPr lang="en-US" sz="2800" dirty="0" smtClean="0"/>
              <a:t>It is required in order to apply phosphorus.</a:t>
            </a:r>
            <a:endParaRPr lang="en-US" sz="2800" baseline="-25000" dirty="0"/>
          </a:p>
        </p:txBody>
      </p:sp>
      <p:sp>
        <p:nvSpPr>
          <p:cNvPr id="3" name="Title 2"/>
          <p:cNvSpPr>
            <a:spLocks noGrp="1"/>
          </p:cNvSpPr>
          <p:nvPr>
            <p:ph type="title"/>
          </p:nvPr>
        </p:nvSpPr>
        <p:spPr/>
        <p:txBody>
          <a:bodyPr/>
          <a:lstStyle/>
          <a:p>
            <a:r>
              <a:rPr lang="en-US" dirty="0" smtClean="0">
                <a:solidFill>
                  <a:srgbClr val="00B0F0"/>
                </a:solidFill>
                <a:effectLst>
                  <a:outerShdw blurRad="38100" dist="38100" dir="2700000" algn="tl">
                    <a:srgbClr val="000000">
                      <a:alpha val="43137"/>
                    </a:srgbClr>
                  </a:outerShdw>
                </a:effectLst>
              </a:rPr>
              <a:t>Why Soil Test?</a:t>
            </a:r>
            <a:endParaRPr lang="en-US" dirty="0">
              <a:solidFill>
                <a:srgbClr val="00B0F0"/>
              </a:solidFill>
              <a:effectLst>
                <a:outerShdw blurRad="38100" dist="38100" dir="2700000" algn="tl">
                  <a:srgbClr val="000000">
                    <a:alpha val="43137"/>
                  </a:srgbClr>
                </a:outerShdw>
              </a:effectLst>
            </a:endParaRPr>
          </a:p>
        </p:txBody>
      </p:sp>
      <p:sp>
        <p:nvSpPr>
          <p:cNvPr id="4" name="TextBox 3"/>
          <p:cNvSpPr txBox="1"/>
          <p:nvPr/>
        </p:nvSpPr>
        <p:spPr>
          <a:xfrm>
            <a:off x="1676400" y="4953000"/>
            <a:ext cx="58674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smtClean="0"/>
              <a:t>A soil test is valid for three years</a:t>
            </a:r>
            <a:endParaRPr lang="en-US" sz="2800"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95400"/>
            <a:ext cx="8229600" cy="4233672"/>
          </a:xfrm>
        </p:spPr>
        <p:style>
          <a:lnRef idx="2">
            <a:schemeClr val="accent4"/>
          </a:lnRef>
          <a:fillRef idx="1">
            <a:schemeClr val="lt1"/>
          </a:fillRef>
          <a:effectRef idx="0">
            <a:schemeClr val="accent4"/>
          </a:effectRef>
          <a:fontRef idx="minor">
            <a:schemeClr val="dk1"/>
          </a:fontRef>
        </p:style>
        <p:txBody>
          <a:bodyPr tIns="182880">
            <a:noAutofit/>
          </a:bodyPr>
          <a:lstStyle/>
          <a:p>
            <a:r>
              <a:rPr lang="en-US" sz="2800" dirty="0" smtClean="0"/>
              <a:t>Is a measure of the level of acidity in soil</a:t>
            </a:r>
          </a:p>
          <a:p>
            <a:r>
              <a:rPr lang="en-US" sz="2800" dirty="0" smtClean="0"/>
              <a:t>Scale of 1to 14</a:t>
            </a:r>
          </a:p>
          <a:p>
            <a:r>
              <a:rPr lang="en-US" sz="2800" dirty="0" smtClean="0"/>
              <a:t>If pH is too high, or too low, nutrients in the soil will not be available for uptake by the plant.</a:t>
            </a:r>
          </a:p>
          <a:p>
            <a:r>
              <a:rPr lang="en-US" sz="2800" dirty="0" smtClean="0"/>
              <a:t>Low pH is corrected with lime, high pH is corrected by sulfur.</a:t>
            </a:r>
          </a:p>
          <a:p>
            <a:r>
              <a:rPr lang="en-US" sz="2800" dirty="0" smtClean="0"/>
              <a:t>Ideal pH for turf is slightly acidic, or less than 7.</a:t>
            </a:r>
            <a:endParaRPr lang="en-US" sz="2800" dirty="0"/>
          </a:p>
        </p:txBody>
      </p:sp>
      <p:sp>
        <p:nvSpPr>
          <p:cNvPr id="3" name="Title 2"/>
          <p:cNvSpPr>
            <a:spLocks noGrp="1"/>
          </p:cNvSpPr>
          <p:nvPr>
            <p:ph type="title"/>
          </p:nvPr>
        </p:nvSpPr>
        <p:spPr/>
        <p:txBody>
          <a:bodyPr/>
          <a:lstStyle/>
          <a:p>
            <a:r>
              <a:rPr lang="en-US" dirty="0" smtClean="0">
                <a:solidFill>
                  <a:srgbClr val="00B0F0"/>
                </a:solidFill>
              </a:rPr>
              <a:t>pH</a:t>
            </a:r>
            <a:endParaRPr lang="en-US" dirty="0">
              <a:solidFill>
                <a:srgbClr val="00B0F0"/>
              </a:solidFill>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3048000"/>
            <a:ext cx="7848600" cy="2286000"/>
          </a:xfrm>
        </p:spPr>
        <p:style>
          <a:lnRef idx="2">
            <a:schemeClr val="accent1"/>
          </a:lnRef>
          <a:fillRef idx="1">
            <a:schemeClr val="lt1"/>
          </a:fillRef>
          <a:effectRef idx="0">
            <a:schemeClr val="accent1"/>
          </a:effectRef>
          <a:fontRef idx="minor">
            <a:schemeClr val="dk1"/>
          </a:fontRef>
        </p:style>
        <p:txBody>
          <a:bodyPr tIns="182880">
            <a:noAutofit/>
          </a:bodyPr>
          <a:lstStyle/>
          <a:p>
            <a:pPr>
              <a:buNone/>
            </a:pPr>
            <a:r>
              <a:rPr lang="en-US" sz="2800" dirty="0" smtClean="0"/>
              <a:t>The area should:</a:t>
            </a:r>
          </a:p>
          <a:p>
            <a:r>
              <a:rPr lang="en-US" sz="2800" dirty="0" smtClean="0"/>
              <a:t>Have similar soil types and fertility levels</a:t>
            </a:r>
          </a:p>
          <a:p>
            <a:r>
              <a:rPr lang="en-US" sz="2800" dirty="0" smtClean="0"/>
              <a:t>Have been managed the same in the past</a:t>
            </a:r>
          </a:p>
          <a:p>
            <a:r>
              <a:rPr lang="en-US" sz="2800" dirty="0" smtClean="0"/>
              <a:t>Be managed the same in the future</a:t>
            </a:r>
            <a:endParaRPr lang="en-US" sz="2800" dirty="0"/>
          </a:p>
        </p:txBody>
      </p:sp>
      <p:sp>
        <p:nvSpPr>
          <p:cNvPr id="3" name="Title 2"/>
          <p:cNvSpPr>
            <a:spLocks noGrp="1"/>
          </p:cNvSpPr>
          <p:nvPr>
            <p:ph type="title"/>
          </p:nvPr>
        </p:nvSpPr>
        <p:spPr/>
        <p:txBody>
          <a:bodyPr/>
          <a:lstStyle/>
          <a:p>
            <a:r>
              <a:rPr lang="en-US" dirty="0" smtClean="0">
                <a:solidFill>
                  <a:srgbClr val="00B0F0"/>
                </a:solidFill>
                <a:effectLst>
                  <a:outerShdw blurRad="38100" dist="38100" dir="2700000" algn="tl">
                    <a:srgbClr val="000000">
                      <a:alpha val="43137"/>
                    </a:srgbClr>
                  </a:outerShdw>
                </a:effectLst>
              </a:rPr>
              <a:t>Proper Soil Testing</a:t>
            </a:r>
            <a:endParaRPr lang="en-US" dirty="0">
              <a:solidFill>
                <a:srgbClr val="00B0F0"/>
              </a:solidFill>
              <a:effectLst>
                <a:outerShdw blurRad="38100" dist="38100" dir="2700000" algn="tl">
                  <a:srgbClr val="000000">
                    <a:alpha val="43137"/>
                  </a:srgbClr>
                </a:outerShdw>
              </a:effectLst>
            </a:endParaRPr>
          </a:p>
        </p:txBody>
      </p:sp>
      <p:sp>
        <p:nvSpPr>
          <p:cNvPr id="5" name="TextBox 4"/>
          <p:cNvSpPr txBox="1"/>
          <p:nvPr/>
        </p:nvSpPr>
        <p:spPr>
          <a:xfrm>
            <a:off x="762000" y="1676400"/>
            <a:ext cx="7315200" cy="1000274"/>
          </a:xfrm>
          <a:prstGeom prst="rect">
            <a:avLst/>
          </a:prstGeom>
        </p:spPr>
        <p:style>
          <a:lnRef idx="2">
            <a:schemeClr val="accent1"/>
          </a:lnRef>
          <a:fillRef idx="1">
            <a:schemeClr val="lt1"/>
          </a:fillRef>
          <a:effectRef idx="0">
            <a:schemeClr val="accent1"/>
          </a:effectRef>
          <a:fontRef idx="minor">
            <a:schemeClr val="dk1"/>
          </a:fontRef>
        </p:style>
        <p:txBody>
          <a:bodyPr wrap="square" tIns="91440" rtlCol="0">
            <a:spAutoFit/>
          </a:bodyPr>
          <a:lstStyle/>
          <a:p>
            <a:r>
              <a:rPr lang="en-US" sz="2800" dirty="0" smtClean="0"/>
              <a:t> A Management Unit is the land area that can be covered by a single soil sample.</a:t>
            </a:r>
            <a:endParaRPr lang="en-US" sz="2800"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243071"/>
          </a:xfrm>
        </p:spPr>
        <p:style>
          <a:lnRef idx="2">
            <a:schemeClr val="accent1"/>
          </a:lnRef>
          <a:fillRef idx="1">
            <a:schemeClr val="lt1"/>
          </a:fillRef>
          <a:effectRef idx="0">
            <a:schemeClr val="accent1"/>
          </a:effectRef>
          <a:fontRef idx="minor">
            <a:schemeClr val="dk1"/>
          </a:fontRef>
        </p:style>
        <p:txBody>
          <a:bodyPr/>
          <a:lstStyle/>
          <a:p>
            <a:pPr>
              <a:buNone/>
            </a:pPr>
            <a:r>
              <a:rPr lang="en-US" dirty="0" smtClean="0"/>
              <a:t>Take a separate soil sample for:</a:t>
            </a:r>
          </a:p>
          <a:p>
            <a:r>
              <a:rPr lang="en-US" dirty="0" smtClean="0"/>
              <a:t>Unusual or different soil conditions</a:t>
            </a:r>
          </a:p>
          <a:p>
            <a:pPr lvl="1"/>
            <a:r>
              <a:rPr lang="en-US" dirty="0" smtClean="0"/>
              <a:t>Wetter or dryer</a:t>
            </a:r>
          </a:p>
          <a:p>
            <a:pPr lvl="1"/>
            <a:r>
              <a:rPr lang="en-US" dirty="0" smtClean="0"/>
              <a:t>Imported fill, topsoil, or organic matter</a:t>
            </a:r>
          </a:p>
          <a:p>
            <a:r>
              <a:rPr lang="en-US" dirty="0" smtClean="0"/>
              <a:t>Shade vs. sun</a:t>
            </a:r>
          </a:p>
          <a:p>
            <a:r>
              <a:rPr lang="en-US" dirty="0" smtClean="0"/>
              <a:t>Poor plant performance</a:t>
            </a:r>
          </a:p>
          <a:p>
            <a:pPr>
              <a:buNone/>
            </a:pPr>
            <a:r>
              <a:rPr lang="en-US" dirty="0" smtClean="0"/>
              <a:t>These should be a different management unit</a:t>
            </a:r>
            <a:endParaRPr lang="en-US" dirty="0"/>
          </a:p>
        </p:txBody>
      </p:sp>
      <p:sp>
        <p:nvSpPr>
          <p:cNvPr id="3" name="Title 2"/>
          <p:cNvSpPr>
            <a:spLocks noGrp="1"/>
          </p:cNvSpPr>
          <p:nvPr>
            <p:ph type="title"/>
          </p:nvPr>
        </p:nvSpPr>
        <p:spPr/>
        <p:txBody>
          <a:bodyPr/>
          <a:lstStyle/>
          <a:p>
            <a:r>
              <a:rPr lang="en-US" dirty="0" smtClean="0">
                <a:solidFill>
                  <a:srgbClr val="00B0F0"/>
                </a:solidFill>
                <a:effectLst>
                  <a:outerShdw blurRad="38100" dist="38100" dir="2700000" algn="tl">
                    <a:srgbClr val="000000">
                      <a:alpha val="43137"/>
                    </a:srgbClr>
                  </a:outerShdw>
                </a:effectLst>
              </a:rPr>
              <a:t>Proper Soil Testing</a:t>
            </a:r>
            <a:endParaRPr lang="en-US" dirty="0">
              <a:solidFill>
                <a:srgbClr val="00B0F0"/>
              </a:solidFill>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24000"/>
            <a:ext cx="7848600" cy="3124200"/>
          </a:xfrm>
        </p:spPr>
        <p:style>
          <a:lnRef idx="2">
            <a:schemeClr val="accent1"/>
          </a:lnRef>
          <a:fillRef idx="1">
            <a:schemeClr val="lt1"/>
          </a:fillRef>
          <a:effectRef idx="0">
            <a:schemeClr val="accent1"/>
          </a:effectRef>
          <a:fontRef idx="minor">
            <a:schemeClr val="dk1"/>
          </a:fontRef>
        </p:style>
        <p:txBody>
          <a:bodyPr tIns="182880">
            <a:normAutofit/>
          </a:bodyPr>
          <a:lstStyle/>
          <a:p>
            <a:pPr marL="0" indent="0">
              <a:buNone/>
            </a:pPr>
            <a:r>
              <a:rPr lang="en-US" dirty="0" smtClean="0"/>
              <a:t>The accuracy of a soil test depends largely on the quality of the soil sample submitted.</a:t>
            </a:r>
          </a:p>
          <a:p>
            <a:pPr>
              <a:buNone/>
            </a:pPr>
            <a:endParaRPr lang="en-US" sz="800" dirty="0" smtClean="0"/>
          </a:p>
          <a:p>
            <a:r>
              <a:rPr lang="en-US" dirty="0" smtClean="0"/>
              <a:t>Walk the grounds</a:t>
            </a:r>
          </a:p>
          <a:p>
            <a:r>
              <a:rPr lang="en-US" dirty="0" smtClean="0"/>
              <a:t>Interview the homeowner</a:t>
            </a:r>
          </a:p>
          <a:p>
            <a:pPr lvl="1"/>
            <a:r>
              <a:rPr lang="en-US" dirty="0" smtClean="0"/>
              <a:t>Ask about problems</a:t>
            </a:r>
          </a:p>
          <a:p>
            <a:pPr lvl="1"/>
            <a:r>
              <a:rPr lang="en-US" dirty="0" smtClean="0"/>
              <a:t>Learn about any past treatments and results  </a:t>
            </a:r>
          </a:p>
        </p:txBody>
      </p:sp>
      <p:sp>
        <p:nvSpPr>
          <p:cNvPr id="3" name="Title 2"/>
          <p:cNvSpPr>
            <a:spLocks noGrp="1"/>
          </p:cNvSpPr>
          <p:nvPr>
            <p:ph type="title"/>
          </p:nvPr>
        </p:nvSpPr>
        <p:spPr/>
        <p:txBody>
          <a:bodyPr/>
          <a:lstStyle/>
          <a:p>
            <a:r>
              <a:rPr lang="en-US" dirty="0" smtClean="0">
                <a:solidFill>
                  <a:srgbClr val="00B0F0"/>
                </a:solidFill>
                <a:effectLst>
                  <a:outerShdw blurRad="38100" dist="38100" dir="2700000" algn="tl">
                    <a:srgbClr val="000000">
                      <a:alpha val="43137"/>
                    </a:srgbClr>
                  </a:outerShdw>
                </a:effectLst>
              </a:rPr>
              <a:t>Proper Soil Testing</a:t>
            </a:r>
            <a:endParaRPr lang="en-US" dirty="0">
              <a:solidFill>
                <a:srgbClr val="00B0F0"/>
              </a:solidFill>
              <a:effectLst>
                <a:outerShdw blurRad="38100" dist="38100" dir="2700000" algn="tl">
                  <a:srgbClr val="000000">
                    <a:alpha val="43137"/>
                  </a:srgbClr>
                </a:outerShdw>
              </a:effectLst>
            </a:endParaRPr>
          </a:p>
        </p:txBody>
      </p:sp>
      <p:pic>
        <p:nvPicPr>
          <p:cNvPr id="11267" name="Picture 3" descr="C:\Users\McGowajj\AppData\Local\Microsoft\Windows\Temporary Internet Files\Content.IE5\XWWIX2EE\MC900056128[1].wmf"/>
          <p:cNvPicPr>
            <a:picLocks noChangeAspect="1" noChangeArrowheads="1"/>
          </p:cNvPicPr>
          <p:nvPr/>
        </p:nvPicPr>
        <p:blipFill>
          <a:blip r:embed="rId2" cstate="print"/>
          <a:srcRect/>
          <a:stretch>
            <a:fillRect/>
          </a:stretch>
        </p:blipFill>
        <p:spPr bwMode="auto">
          <a:xfrm>
            <a:off x="5410200" y="4724400"/>
            <a:ext cx="1981200" cy="1981200"/>
          </a:xfrm>
          <a:prstGeom prst="rect">
            <a:avLst/>
          </a:prstGeom>
          <a:noFill/>
        </p:spPr>
      </p:pic>
      <p:sp>
        <p:nvSpPr>
          <p:cNvPr id="6" name="Rectangle 5"/>
          <p:cNvSpPr/>
          <p:nvPr/>
        </p:nvSpPr>
        <p:spPr>
          <a:xfrm rot="7933898">
            <a:off x="5771999" y="5752747"/>
            <a:ext cx="399528" cy="229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00B0F0"/>
                </a:solidFill>
              </a:rPr>
              <a:t>Fertilizer Use Act of 2011</a:t>
            </a:r>
            <a:endParaRPr lang="en-US" dirty="0">
              <a:solidFill>
                <a:srgbClr val="00B0F0"/>
              </a:solidFill>
            </a:endParaRPr>
          </a:p>
        </p:txBody>
      </p:sp>
      <p:sp>
        <p:nvSpPr>
          <p:cNvPr id="5" name="Subtitle 4"/>
          <p:cNvSpPr>
            <a:spLocks noGrp="1"/>
          </p:cNvSpPr>
          <p:nvPr>
            <p:ph type="subTitle" idx="1"/>
          </p:nvPr>
        </p:nvSpPr>
        <p:spPr/>
        <p:txBody>
          <a:bodyPr/>
          <a:lstStyle/>
          <a:p>
            <a:pPr algn="ctr"/>
            <a:r>
              <a:rPr lang="en-US" dirty="0" smtClean="0"/>
              <a:t>Maryland’s Lawn Fertilizer Law</a:t>
            </a:r>
          </a:p>
        </p:txBody>
      </p:sp>
      <p:pic>
        <p:nvPicPr>
          <p:cNvPr id="1026" name="Picture 2" descr="C:\Documents and Settings\McGowaJJ\Local Settings\Temporary Internet Files\Content.IE5\L6O9BL1X\MC900436976[1].wmf"/>
          <p:cNvPicPr>
            <a:picLocks noChangeAspect="1" noChangeArrowheads="1"/>
          </p:cNvPicPr>
          <p:nvPr/>
        </p:nvPicPr>
        <p:blipFill>
          <a:blip r:embed="rId2" cstate="print"/>
          <a:srcRect/>
          <a:stretch>
            <a:fillRect/>
          </a:stretch>
        </p:blipFill>
        <p:spPr bwMode="auto">
          <a:xfrm>
            <a:off x="5943600" y="609600"/>
            <a:ext cx="1828800" cy="1612900"/>
          </a:xfrm>
          <a:prstGeom prst="rect">
            <a:avLst/>
          </a:prstGeom>
          <a:noFill/>
        </p:spPr>
      </p:pic>
      <p:pic>
        <p:nvPicPr>
          <p:cNvPr id="8" name="Picture 7" descr="MDALOGO.JPG"/>
          <p:cNvPicPr>
            <a:picLocks noChangeAspect="1"/>
          </p:cNvPicPr>
          <p:nvPr/>
        </p:nvPicPr>
        <p:blipFill>
          <a:blip r:embed="rId3" cstate="print">
            <a:clrChange>
              <a:clrFrom>
                <a:srgbClr val="FDFDFD"/>
              </a:clrFrom>
              <a:clrTo>
                <a:srgbClr val="FDFDFD">
                  <a:alpha val="0"/>
                </a:srgbClr>
              </a:clrTo>
            </a:clrChange>
          </a:blip>
          <a:stretch>
            <a:fillRect/>
          </a:stretch>
        </p:blipFill>
        <p:spPr>
          <a:xfrm>
            <a:off x="1219200" y="533400"/>
            <a:ext cx="1828800" cy="1828800"/>
          </a:xfrm>
          <a:prstGeom prst="rect">
            <a:avLst/>
          </a:prstGeom>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7848600" cy="4191000"/>
          </a:xfrm>
        </p:spPr>
        <p:style>
          <a:lnRef idx="2">
            <a:schemeClr val="accent1"/>
          </a:lnRef>
          <a:fillRef idx="1">
            <a:schemeClr val="lt1"/>
          </a:fillRef>
          <a:effectRef idx="0">
            <a:schemeClr val="accent1"/>
          </a:effectRef>
          <a:fontRef idx="minor">
            <a:schemeClr val="dk1"/>
          </a:fontRef>
        </p:style>
        <p:txBody>
          <a:bodyPr tIns="182880">
            <a:normAutofit/>
          </a:bodyPr>
          <a:lstStyle/>
          <a:p>
            <a:r>
              <a:rPr lang="en-US" dirty="0" smtClean="0"/>
              <a:t>Sample to depth of 3-4 inches for turf</a:t>
            </a:r>
          </a:p>
          <a:p>
            <a:r>
              <a:rPr lang="en-US" dirty="0" smtClean="0"/>
              <a:t>Use a soil probe or spade</a:t>
            </a:r>
          </a:p>
          <a:p>
            <a:r>
              <a:rPr lang="en-US" dirty="0" smtClean="0"/>
              <a:t>Collect 12-15 subsamples from each management unit, covering the area in a zigzag or W shaped pattern</a:t>
            </a:r>
          </a:p>
          <a:p>
            <a:r>
              <a:rPr lang="en-US" dirty="0" smtClean="0"/>
              <a:t>Avoid areas that are obviously different, such as a patch of dead grass or a low spot</a:t>
            </a:r>
          </a:p>
          <a:p>
            <a:r>
              <a:rPr lang="en-US" dirty="0" smtClean="0"/>
              <a:t>Remove surface litter, stones, roots and debris</a:t>
            </a:r>
          </a:p>
          <a:p>
            <a:endParaRPr lang="en-US" dirty="0"/>
          </a:p>
        </p:txBody>
      </p:sp>
      <p:sp>
        <p:nvSpPr>
          <p:cNvPr id="3" name="Title 2"/>
          <p:cNvSpPr>
            <a:spLocks noGrp="1"/>
          </p:cNvSpPr>
          <p:nvPr>
            <p:ph type="title"/>
          </p:nvPr>
        </p:nvSpPr>
        <p:spPr/>
        <p:txBody>
          <a:bodyPr/>
          <a:lstStyle/>
          <a:p>
            <a:r>
              <a:rPr lang="en-US" dirty="0" smtClean="0">
                <a:solidFill>
                  <a:srgbClr val="00B0F0"/>
                </a:solidFill>
                <a:effectLst>
                  <a:outerShdw blurRad="38100" dist="38100" dir="2700000" algn="tl">
                    <a:srgbClr val="000000">
                      <a:alpha val="43137"/>
                    </a:srgbClr>
                  </a:outerShdw>
                </a:effectLst>
              </a:rPr>
              <a:t>Soil Sampling</a:t>
            </a:r>
            <a:endParaRPr lang="en-US" dirty="0">
              <a:solidFill>
                <a:srgbClr val="00B0F0"/>
              </a:solidFill>
              <a:effectLst>
                <a:outerShdw blurRad="38100" dist="38100" dir="2700000" algn="tl">
                  <a:srgbClr val="000000">
                    <a:alpha val="43137"/>
                  </a:srgbClr>
                </a:outerShdw>
              </a:effectLst>
            </a:endParaRPr>
          </a:p>
        </p:txBody>
      </p:sp>
      <p:pic>
        <p:nvPicPr>
          <p:cNvPr id="1028" name="Picture 4" descr="C:\Users\McGowajj\AppData\Local\Microsoft\Windows\Temporary Internet Files\Content.IE5\QT90A10R\MP900302870[1].jpg"/>
          <p:cNvPicPr>
            <a:picLocks noChangeAspect="1" noChangeArrowheads="1"/>
          </p:cNvPicPr>
          <p:nvPr/>
        </p:nvPicPr>
        <p:blipFill>
          <a:blip r:embed="rId2" cstate="print"/>
          <a:srcRect/>
          <a:stretch>
            <a:fillRect/>
          </a:stretch>
        </p:blipFill>
        <p:spPr bwMode="auto">
          <a:xfrm>
            <a:off x="7543800" y="4614729"/>
            <a:ext cx="1600200" cy="2243271"/>
          </a:xfrm>
          <a:prstGeom prst="rect">
            <a:avLst/>
          </a:prstGeom>
          <a:noFill/>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928872"/>
          </a:xfrm>
        </p:spPr>
        <p:style>
          <a:lnRef idx="2">
            <a:schemeClr val="accent1"/>
          </a:lnRef>
          <a:fillRef idx="1">
            <a:schemeClr val="lt1"/>
          </a:fillRef>
          <a:effectRef idx="0">
            <a:schemeClr val="accent1"/>
          </a:effectRef>
          <a:fontRef idx="minor">
            <a:schemeClr val="dk1"/>
          </a:fontRef>
        </p:style>
        <p:txBody>
          <a:bodyPr tIns="182880"/>
          <a:lstStyle/>
          <a:p>
            <a:r>
              <a:rPr lang="en-US" dirty="0" smtClean="0"/>
              <a:t>Mix together in a plastic bucket.</a:t>
            </a:r>
          </a:p>
          <a:p>
            <a:r>
              <a:rPr lang="en-US" dirty="0" smtClean="0"/>
              <a:t>Mix the subsamples thoroughly, because only a very small amount of the soil will actually be tested.</a:t>
            </a:r>
          </a:p>
          <a:p>
            <a:r>
              <a:rPr lang="en-US" dirty="0" smtClean="0"/>
              <a:t>Air dry the samples, do not heat in an oven.</a:t>
            </a:r>
          </a:p>
          <a:p>
            <a:r>
              <a:rPr lang="en-US" dirty="0" smtClean="0"/>
              <a:t>Send about 1 cup of soil to the lab.</a:t>
            </a:r>
          </a:p>
          <a:p>
            <a:r>
              <a:rPr lang="en-US" dirty="0" smtClean="0"/>
              <a:t>Use an approved lab listed in Appendix C of Maryland’s Professional Lawn Care Manual.</a:t>
            </a:r>
          </a:p>
          <a:p>
            <a:endParaRPr lang="en-US" dirty="0"/>
          </a:p>
        </p:txBody>
      </p:sp>
      <p:sp>
        <p:nvSpPr>
          <p:cNvPr id="3" name="Title 2"/>
          <p:cNvSpPr>
            <a:spLocks noGrp="1"/>
          </p:cNvSpPr>
          <p:nvPr>
            <p:ph type="title"/>
          </p:nvPr>
        </p:nvSpPr>
        <p:spPr>
          <a:xfrm>
            <a:off x="381000" y="304800"/>
            <a:ext cx="8229600" cy="1143000"/>
          </a:xfrm>
        </p:spPr>
        <p:txBody>
          <a:bodyPr/>
          <a:lstStyle/>
          <a:p>
            <a:r>
              <a:rPr lang="en-US" dirty="0" smtClean="0">
                <a:solidFill>
                  <a:srgbClr val="00B0F0"/>
                </a:solidFill>
                <a:effectLst>
                  <a:outerShdw blurRad="38100" dist="38100" dir="2700000" algn="tl">
                    <a:srgbClr val="000000">
                      <a:alpha val="43137"/>
                    </a:srgbClr>
                  </a:outerShdw>
                </a:effectLst>
              </a:rPr>
              <a:t>Soil Sampling</a:t>
            </a:r>
            <a:endParaRPr lang="en-US" dirty="0">
              <a:solidFill>
                <a:srgbClr val="00B0F0"/>
              </a:solidFill>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2057400"/>
          </a:xfrm>
        </p:spPr>
        <p:txBody>
          <a:bodyPr>
            <a:normAutofit/>
          </a:bodyPr>
          <a:lstStyle/>
          <a:p>
            <a:pPr algn="ctr"/>
            <a:r>
              <a:rPr lang="en-US" sz="4800" dirty="0" smtClean="0">
                <a:solidFill>
                  <a:srgbClr val="00B0F0"/>
                </a:solidFill>
                <a:effectLst>
                  <a:outerShdw blurRad="38100" dist="38100" dir="2700000" algn="tl">
                    <a:srgbClr val="000000">
                      <a:alpha val="43137"/>
                    </a:srgbClr>
                  </a:outerShdw>
                </a:effectLst>
              </a:rPr>
              <a:t/>
            </a:r>
            <a:br>
              <a:rPr lang="en-US" sz="4800" dirty="0" smtClean="0">
                <a:solidFill>
                  <a:srgbClr val="00B0F0"/>
                </a:solidFill>
                <a:effectLst>
                  <a:outerShdw blurRad="38100" dist="38100" dir="2700000" algn="tl">
                    <a:srgbClr val="000000">
                      <a:alpha val="43137"/>
                    </a:srgbClr>
                  </a:outerShdw>
                </a:effectLst>
              </a:rPr>
            </a:br>
            <a:r>
              <a:rPr lang="en-US" sz="4800" dirty="0" smtClean="0">
                <a:solidFill>
                  <a:srgbClr val="00B0F0"/>
                </a:solidFill>
                <a:effectLst>
                  <a:outerShdw blurRad="38100" dist="38100" dir="2700000" algn="tl">
                    <a:srgbClr val="000000">
                      <a:alpha val="43137"/>
                    </a:srgbClr>
                  </a:outerShdw>
                </a:effectLst>
              </a:rPr>
              <a:t>Measuring Area</a:t>
            </a:r>
            <a:endParaRPr lang="en-US" sz="4800" dirty="0">
              <a:solidFill>
                <a:srgbClr val="00B0F0"/>
              </a:solidFill>
              <a:effectLst>
                <a:outerShdw blurRad="38100" dist="38100" dir="2700000" algn="tl">
                  <a:srgbClr val="000000">
                    <a:alpha val="43137"/>
                  </a:srgbClr>
                </a:outerShdw>
              </a:effectLst>
            </a:endParaRPr>
          </a:p>
        </p:txBody>
      </p:sp>
      <p:pic>
        <p:nvPicPr>
          <p:cNvPr id="1028" name="Picture 4" descr="C:\Users\McGowajj\AppData\Local\Microsoft\Windows\Temporary Internet Files\Content.IE5\XWWIX2EE\MC900391302[1].wmf"/>
          <p:cNvPicPr>
            <a:picLocks noChangeAspect="1" noChangeArrowheads="1"/>
          </p:cNvPicPr>
          <p:nvPr/>
        </p:nvPicPr>
        <p:blipFill>
          <a:blip r:embed="rId2" cstate="print"/>
          <a:srcRect/>
          <a:stretch>
            <a:fillRect/>
          </a:stretch>
        </p:blipFill>
        <p:spPr bwMode="auto">
          <a:xfrm>
            <a:off x="3962400" y="3124200"/>
            <a:ext cx="1847088" cy="1510589"/>
          </a:xfrm>
          <a:prstGeom prst="rect">
            <a:avLst/>
          </a:prstGeom>
          <a:noFill/>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0" y="1447800"/>
            <a:ext cx="4343400" cy="5105400"/>
          </a:xfrm>
        </p:spPr>
        <p:style>
          <a:lnRef idx="2">
            <a:schemeClr val="accent1"/>
          </a:lnRef>
          <a:fillRef idx="1">
            <a:schemeClr val="lt1"/>
          </a:fillRef>
          <a:effectRef idx="0">
            <a:schemeClr val="accent1"/>
          </a:effectRef>
          <a:fontRef idx="minor">
            <a:schemeClr val="dk1"/>
          </a:fontRef>
        </p:style>
        <p:txBody>
          <a:bodyPr lIns="182880" tIns="182880">
            <a:normAutofit/>
          </a:bodyPr>
          <a:lstStyle/>
          <a:p>
            <a:pPr>
              <a:spcAft>
                <a:spcPts val="1200"/>
              </a:spcAft>
            </a:pPr>
            <a:r>
              <a:rPr lang="en-US" dirty="0" smtClean="0"/>
              <a:t>To determine how much fertilizer is needed, you must know the size of the property.</a:t>
            </a:r>
          </a:p>
          <a:p>
            <a:pPr>
              <a:spcBef>
                <a:spcPts val="0"/>
              </a:spcBef>
            </a:pPr>
            <a:r>
              <a:rPr lang="en-US" dirty="0" smtClean="0"/>
              <a:t>Applying the correct amount of fertilizer helps the grass to grow without leaving excess fertilizer to runoff or leach.</a:t>
            </a:r>
          </a:p>
          <a:p>
            <a:endParaRPr lang="en-US" dirty="0"/>
          </a:p>
        </p:txBody>
      </p:sp>
      <p:sp>
        <p:nvSpPr>
          <p:cNvPr id="3" name="Title 2"/>
          <p:cNvSpPr>
            <a:spLocks noGrp="1"/>
          </p:cNvSpPr>
          <p:nvPr>
            <p:ph type="title"/>
          </p:nvPr>
        </p:nvSpPr>
        <p:spPr>
          <a:xfrm>
            <a:off x="152400" y="228600"/>
            <a:ext cx="8229600" cy="1143000"/>
          </a:xfrm>
        </p:spPr>
        <p:txBody>
          <a:bodyPr>
            <a:normAutofit/>
          </a:bodyPr>
          <a:lstStyle/>
          <a:p>
            <a:r>
              <a:rPr lang="en-US" sz="4400" dirty="0" smtClean="0">
                <a:solidFill>
                  <a:srgbClr val="00B0F0"/>
                </a:solidFill>
                <a:effectLst>
                  <a:outerShdw blurRad="38100" dist="38100" dir="2700000" algn="tl">
                    <a:srgbClr val="000000">
                      <a:alpha val="43137"/>
                    </a:srgbClr>
                  </a:outerShdw>
                </a:effectLst>
              </a:rPr>
              <a:t>Measuring Area</a:t>
            </a:r>
            <a:endParaRPr lang="en-US" sz="4400" dirty="0">
              <a:solidFill>
                <a:srgbClr val="00B0F0"/>
              </a:solidFill>
              <a:effectLst>
                <a:outerShdw blurRad="38100" dist="38100" dir="2700000" algn="tl">
                  <a:srgbClr val="000000">
                    <a:alpha val="43137"/>
                  </a:srgbClr>
                </a:outerShdw>
              </a:effectLst>
            </a:endParaRPr>
          </a:p>
        </p:txBody>
      </p:sp>
      <p:pic>
        <p:nvPicPr>
          <p:cNvPr id="10242" name="Picture 2" descr="C:\Users\McGowajj\AppData\Local\Microsoft\Windows\Temporary Internet Files\Content.IE5\1LX6TS41\MC900439242[1].jpg"/>
          <p:cNvPicPr>
            <a:picLocks noChangeAspect="1" noChangeArrowheads="1"/>
          </p:cNvPicPr>
          <p:nvPr/>
        </p:nvPicPr>
        <p:blipFill>
          <a:blip r:embed="rId2" cstate="print"/>
          <a:srcRect/>
          <a:stretch>
            <a:fillRect/>
          </a:stretch>
        </p:blipFill>
        <p:spPr bwMode="auto">
          <a:xfrm>
            <a:off x="152400" y="1447800"/>
            <a:ext cx="4267200" cy="4267200"/>
          </a:xfrm>
          <a:prstGeom prst="rect">
            <a:avLst/>
          </a:prstGeom>
          <a:noFill/>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3547872"/>
          </a:xfrm>
        </p:spPr>
        <p:style>
          <a:lnRef idx="2">
            <a:schemeClr val="accent1"/>
          </a:lnRef>
          <a:fillRef idx="1">
            <a:schemeClr val="lt1"/>
          </a:fillRef>
          <a:effectRef idx="0">
            <a:schemeClr val="accent1"/>
          </a:effectRef>
          <a:fontRef idx="minor">
            <a:schemeClr val="dk1"/>
          </a:fontRef>
        </p:style>
        <p:txBody>
          <a:bodyPr lIns="182880" tIns="182880">
            <a:normAutofit fontScale="92500" lnSpcReduction="20000"/>
          </a:bodyPr>
          <a:lstStyle/>
          <a:p>
            <a:pPr>
              <a:spcAft>
                <a:spcPts val="1200"/>
              </a:spcAft>
            </a:pPr>
            <a:r>
              <a:rPr lang="en-US" sz="3000" dirty="0" smtClean="0"/>
              <a:t>The CPFA or an estimator will normally measure the property and determine how much fertilizer is needed.</a:t>
            </a:r>
          </a:p>
          <a:p>
            <a:pPr>
              <a:spcAft>
                <a:spcPts val="1200"/>
              </a:spcAft>
            </a:pPr>
            <a:r>
              <a:rPr lang="en-US" sz="3000" dirty="0" smtClean="0"/>
              <a:t>Be alert for changes that might affect how much fertilizer is needed.</a:t>
            </a:r>
          </a:p>
          <a:p>
            <a:pPr>
              <a:spcAft>
                <a:spcPts val="1200"/>
              </a:spcAft>
            </a:pPr>
            <a:r>
              <a:rPr lang="en-US" sz="3000" dirty="0" smtClean="0"/>
              <a:t>Has the homeowner reduced the turf area by adding a garden? Be sure to notify your supervisor.</a:t>
            </a:r>
          </a:p>
          <a:p>
            <a:endParaRPr lang="en-US" dirty="0" smtClean="0"/>
          </a:p>
          <a:p>
            <a:endParaRPr lang="en-US" dirty="0"/>
          </a:p>
        </p:txBody>
      </p:sp>
      <p:pic>
        <p:nvPicPr>
          <p:cNvPr id="5" name="Picture 3" descr="C:\Users\McGowajj\AppData\Local\Microsoft\Windows\Temporary Internet Files\Content.IE5\4J8BCPPM\MC900440691[1].wmf"/>
          <p:cNvPicPr>
            <a:picLocks noChangeAspect="1" noChangeArrowheads="1"/>
          </p:cNvPicPr>
          <p:nvPr/>
        </p:nvPicPr>
        <p:blipFill>
          <a:blip r:embed="rId2" cstate="print"/>
          <a:srcRect/>
          <a:stretch>
            <a:fillRect/>
          </a:stretch>
        </p:blipFill>
        <p:spPr bwMode="auto">
          <a:xfrm>
            <a:off x="5562599" y="4343400"/>
            <a:ext cx="3247556" cy="2514601"/>
          </a:xfrm>
          <a:prstGeom prst="rect">
            <a:avLst/>
          </a:prstGeom>
          <a:noFill/>
        </p:spPr>
      </p:pic>
      <p:sp>
        <p:nvSpPr>
          <p:cNvPr id="6" name="TextBox 5"/>
          <p:cNvSpPr txBox="1"/>
          <p:nvPr/>
        </p:nvSpPr>
        <p:spPr>
          <a:xfrm>
            <a:off x="457200" y="381000"/>
            <a:ext cx="6324600" cy="707886"/>
          </a:xfrm>
          <a:prstGeom prst="rect">
            <a:avLst/>
          </a:prstGeom>
          <a:noFill/>
        </p:spPr>
        <p:txBody>
          <a:bodyPr wrap="square" rtlCol="0">
            <a:spAutoFit/>
          </a:bodyPr>
          <a:lstStyle/>
          <a:p>
            <a:r>
              <a:rPr lang="en-US" sz="4000" b="1" dirty="0" smtClean="0">
                <a:solidFill>
                  <a:srgbClr val="00B0F0"/>
                </a:solidFill>
                <a:effectLst>
                  <a:outerShdw blurRad="38100" dist="38100" dir="2700000" algn="tl">
                    <a:srgbClr val="000000">
                      <a:alpha val="43137"/>
                    </a:srgbClr>
                  </a:outerShdw>
                </a:effectLst>
                <a:latin typeface="+mj-lt"/>
              </a:rPr>
              <a:t>Measuring Area</a:t>
            </a:r>
            <a:endParaRPr lang="en-US" sz="4000" b="1" dirty="0">
              <a:solidFill>
                <a:srgbClr val="00B0F0"/>
              </a:solidFill>
              <a:effectLst>
                <a:outerShdw blurRad="38100" dist="38100" dir="2700000" algn="tl">
                  <a:srgbClr val="000000">
                    <a:alpha val="43137"/>
                  </a:srgbClr>
                </a:outerShdw>
              </a:effectLst>
              <a:latin typeface="+mj-lt"/>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00200"/>
            <a:ext cx="8229600" cy="3547872"/>
          </a:xfrm>
        </p:spPr>
        <p:style>
          <a:lnRef idx="2">
            <a:schemeClr val="accent1"/>
          </a:lnRef>
          <a:fillRef idx="1">
            <a:schemeClr val="lt1"/>
          </a:fillRef>
          <a:effectRef idx="0">
            <a:schemeClr val="accent1"/>
          </a:effectRef>
          <a:fontRef idx="minor">
            <a:schemeClr val="dk1"/>
          </a:fontRef>
        </p:style>
        <p:txBody>
          <a:bodyPr lIns="182880" tIns="182880"/>
          <a:lstStyle/>
          <a:p>
            <a:pPr>
              <a:spcAft>
                <a:spcPts val="1200"/>
              </a:spcAft>
            </a:pPr>
            <a:r>
              <a:rPr lang="en-US" dirty="0" smtClean="0"/>
              <a:t>There are several computer programs that enable you to measure an area remotely</a:t>
            </a:r>
          </a:p>
          <a:p>
            <a:pPr>
              <a:spcAft>
                <a:spcPts val="1200"/>
              </a:spcAft>
            </a:pPr>
            <a:r>
              <a:rPr lang="en-US" dirty="0" smtClean="0"/>
              <a:t>Sometimes, a good old-fashioned measuring wheel is used.</a:t>
            </a:r>
          </a:p>
          <a:p>
            <a:r>
              <a:rPr lang="en-US" dirty="0" smtClean="0"/>
              <a:t>Measure the entire property and subtract the areas that don’t get fertilizer. The remainder is the fertilized area.</a:t>
            </a:r>
          </a:p>
          <a:p>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sz="4400" dirty="0" smtClean="0">
                <a:solidFill>
                  <a:srgbClr val="00B0F0"/>
                </a:solidFill>
                <a:effectLst>
                  <a:outerShdw blurRad="38100" dist="38100" dir="2700000" algn="tl">
                    <a:srgbClr val="000000">
                      <a:alpha val="43137"/>
                    </a:srgbClr>
                  </a:outerShdw>
                </a:effectLst>
              </a:rPr>
              <a:t>Measuring Area</a:t>
            </a:r>
            <a:endParaRPr lang="en-US" sz="4400" dirty="0">
              <a:solidFill>
                <a:srgbClr val="00B0F0"/>
              </a:solidFill>
              <a:effectLst>
                <a:outerShdw blurRad="38100" dist="38100" dir="2700000" algn="tl">
                  <a:srgbClr val="000000">
                    <a:alpha val="43137"/>
                  </a:srgbClr>
                </a:outerShdw>
              </a:effectLst>
            </a:endParaRPr>
          </a:p>
        </p:txBody>
      </p:sp>
      <p:pic>
        <p:nvPicPr>
          <p:cNvPr id="2055" name="Picture 7" descr="C:\Users\McGowajj\AppData\Local\Microsoft\Windows\Temporary Internet Files\Content.IE5\4J8BCPPM\MC900432596[1].png"/>
          <p:cNvPicPr>
            <a:picLocks noChangeAspect="1" noChangeArrowheads="1"/>
          </p:cNvPicPr>
          <p:nvPr/>
        </p:nvPicPr>
        <p:blipFill>
          <a:blip r:embed="rId2" cstate="print"/>
          <a:srcRect/>
          <a:stretch>
            <a:fillRect/>
          </a:stretch>
        </p:blipFill>
        <p:spPr bwMode="auto">
          <a:xfrm>
            <a:off x="6096000" y="5029428"/>
            <a:ext cx="1828572" cy="1828572"/>
          </a:xfrm>
          <a:prstGeom prst="rect">
            <a:avLst/>
          </a:prstGeom>
          <a:noFill/>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981200"/>
            <a:ext cx="4495800" cy="37338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19400" y="3124200"/>
            <a:ext cx="23622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3400" y="381000"/>
            <a:ext cx="7924800" cy="1323439"/>
          </a:xfrm>
          <a:prstGeom prst="rect">
            <a:avLst/>
          </a:prstGeom>
        </p:spPr>
        <p:txBody>
          <a:bodyPr wrap="square">
            <a:spAutoFit/>
          </a:bodyPr>
          <a:lstStyle/>
          <a:p>
            <a:r>
              <a:rPr lang="en-US" sz="4000" dirty="0" smtClean="0">
                <a:solidFill>
                  <a:srgbClr val="00B0F0"/>
                </a:solidFill>
                <a:effectLst>
                  <a:outerShdw blurRad="38100" dist="38100" dir="2700000" algn="tl">
                    <a:srgbClr val="000000">
                      <a:alpha val="43137"/>
                    </a:srgbClr>
                  </a:outerShdw>
                </a:effectLst>
                <a:latin typeface="+mj-lt"/>
              </a:rPr>
              <a:t>Break oddly shaped properties into simple shapes</a:t>
            </a:r>
            <a:endParaRPr lang="en-US" sz="4000" dirty="0">
              <a:latin typeface="+mj-lt"/>
            </a:endParaRPr>
          </a:p>
        </p:txBody>
      </p:sp>
      <p:sp>
        <p:nvSpPr>
          <p:cNvPr id="7" name="Block Arc 6"/>
          <p:cNvSpPr/>
          <p:nvPr/>
        </p:nvSpPr>
        <p:spPr>
          <a:xfrm>
            <a:off x="3200400" y="4800600"/>
            <a:ext cx="1752600" cy="175260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3733800" y="5410200"/>
            <a:ext cx="914400" cy="261610"/>
          </a:xfrm>
          <a:prstGeom prst="rect">
            <a:avLst/>
          </a:prstGeom>
          <a:noFill/>
        </p:spPr>
        <p:txBody>
          <a:bodyPr wrap="square" rtlCol="0">
            <a:spAutoFit/>
          </a:bodyPr>
          <a:lstStyle/>
          <a:p>
            <a:r>
              <a:rPr lang="en-US" sz="1100" dirty="0" smtClean="0"/>
              <a:t>garden</a:t>
            </a:r>
            <a:endParaRPr lang="en-US" sz="1100" dirty="0"/>
          </a:p>
        </p:txBody>
      </p:sp>
      <p:sp>
        <p:nvSpPr>
          <p:cNvPr id="12" name="TextBox 11"/>
          <p:cNvSpPr txBox="1"/>
          <p:nvPr/>
        </p:nvSpPr>
        <p:spPr>
          <a:xfrm>
            <a:off x="3429000" y="3733800"/>
            <a:ext cx="1219200" cy="369332"/>
          </a:xfrm>
          <a:prstGeom prst="rect">
            <a:avLst/>
          </a:prstGeom>
          <a:noFill/>
        </p:spPr>
        <p:txBody>
          <a:bodyPr wrap="square" rtlCol="0">
            <a:spAutoFit/>
          </a:bodyPr>
          <a:lstStyle/>
          <a:p>
            <a:r>
              <a:rPr lang="en-US" dirty="0" smtClean="0">
                <a:solidFill>
                  <a:schemeClr val="bg1"/>
                </a:solidFill>
              </a:rPr>
              <a:t>House</a:t>
            </a:r>
            <a:endParaRPr lang="en-US" dirty="0">
              <a:solidFill>
                <a:schemeClr val="bg1"/>
              </a:solidFill>
            </a:endParaRPr>
          </a:p>
        </p:txBody>
      </p:sp>
      <p:sp>
        <p:nvSpPr>
          <p:cNvPr id="13" name="TextBox 12"/>
          <p:cNvSpPr txBox="1"/>
          <p:nvPr/>
        </p:nvSpPr>
        <p:spPr>
          <a:xfrm>
            <a:off x="3505200" y="4953000"/>
            <a:ext cx="1371600" cy="369332"/>
          </a:xfrm>
          <a:prstGeom prst="rect">
            <a:avLst/>
          </a:prstGeom>
          <a:noFill/>
        </p:spPr>
        <p:txBody>
          <a:bodyPr wrap="square" rtlCol="0">
            <a:spAutoFit/>
          </a:bodyPr>
          <a:lstStyle/>
          <a:p>
            <a:r>
              <a:rPr lang="en-US" dirty="0" smtClean="0">
                <a:solidFill>
                  <a:schemeClr val="bg1"/>
                </a:solidFill>
              </a:rPr>
              <a:t>driveway</a:t>
            </a:r>
            <a:endParaRPr lang="en-US" dirty="0">
              <a:solidFill>
                <a:schemeClr val="bg1"/>
              </a:solidFill>
            </a:endParaRPr>
          </a:p>
        </p:txBody>
      </p:sp>
      <p:sp>
        <p:nvSpPr>
          <p:cNvPr id="14" name="Right Triangle 13"/>
          <p:cNvSpPr/>
          <p:nvPr/>
        </p:nvSpPr>
        <p:spPr>
          <a:xfrm>
            <a:off x="6019800" y="1981200"/>
            <a:ext cx="2057400" cy="3733800"/>
          </a:xfrm>
          <a:prstGeom prst="rtTriangl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2057400"/>
            <a:ext cx="3810000" cy="28956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28800" y="685800"/>
            <a:ext cx="4865434" cy="707886"/>
          </a:xfrm>
          <a:prstGeom prst="rect">
            <a:avLst/>
          </a:prstGeom>
        </p:spPr>
        <p:txBody>
          <a:bodyPr wrap="none">
            <a:spAutoFit/>
          </a:bodyPr>
          <a:lstStyle/>
          <a:p>
            <a:r>
              <a:rPr lang="en-US" sz="4000" b="1" dirty="0" smtClean="0">
                <a:solidFill>
                  <a:srgbClr val="00B0F0"/>
                </a:solidFill>
                <a:effectLst>
                  <a:outerShdw blurRad="38100" dist="38100" dir="2700000" algn="tl">
                    <a:srgbClr val="000000">
                      <a:alpha val="43137"/>
                    </a:srgbClr>
                  </a:outerShdw>
                </a:effectLst>
                <a:latin typeface="+mj-lt"/>
              </a:rPr>
              <a:t>Here’s Rectangle A</a:t>
            </a:r>
            <a:endParaRPr lang="en-US" sz="4000" b="1" dirty="0">
              <a:effectLst>
                <a:outerShdw blurRad="38100" dist="38100" dir="2700000" algn="tl">
                  <a:srgbClr val="000000">
                    <a:alpha val="43137"/>
                  </a:srgbClr>
                </a:outerShdw>
              </a:effectLst>
              <a:latin typeface="+mj-lt"/>
            </a:endParaRP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5" name="Rectangle 11"/>
          <p:cNvSpPr>
            <a:spLocks noGrp="1" noChangeArrowheads="1"/>
          </p:cNvSpPr>
          <p:nvPr>
            <p:ph type="title"/>
          </p:nvPr>
        </p:nvSpPr>
        <p:spPr/>
        <p:txBody>
          <a:bodyPr/>
          <a:lstStyle/>
          <a:p>
            <a:r>
              <a:rPr lang="en-US" dirty="0" smtClean="0">
                <a:solidFill>
                  <a:srgbClr val="00B0F0"/>
                </a:solidFill>
                <a:effectLst>
                  <a:outerShdw blurRad="38100" dist="38100" dir="2700000" algn="tl">
                    <a:srgbClr val="000000">
                      <a:alpha val="43137"/>
                    </a:srgbClr>
                  </a:outerShdw>
                </a:effectLst>
              </a:rPr>
              <a:t>Here’s a Triangle</a:t>
            </a:r>
            <a:endParaRPr lang="en-US" dirty="0">
              <a:solidFill>
                <a:srgbClr val="00B0F0"/>
              </a:solidFill>
              <a:effectLst>
                <a:outerShdw blurRad="38100" dist="38100" dir="2700000" algn="tl">
                  <a:srgbClr val="000000">
                    <a:alpha val="43137"/>
                  </a:srgbClr>
                </a:outerShdw>
              </a:effectLst>
            </a:endParaRPr>
          </a:p>
        </p:txBody>
      </p:sp>
      <p:sp>
        <p:nvSpPr>
          <p:cNvPr id="13" name="Rectangle 12"/>
          <p:cNvSpPr/>
          <p:nvPr/>
        </p:nvSpPr>
        <p:spPr>
          <a:xfrm>
            <a:off x="2286000" y="1828800"/>
            <a:ext cx="3810000" cy="28956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p:cNvSpPr/>
          <p:nvPr/>
        </p:nvSpPr>
        <p:spPr>
          <a:xfrm>
            <a:off x="6096000" y="1828800"/>
            <a:ext cx="1676400" cy="2895600"/>
          </a:xfrm>
          <a:prstGeom prst="rtTriangl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5" name="Rectangle 11"/>
          <p:cNvSpPr>
            <a:spLocks noGrp="1" noChangeArrowheads="1"/>
          </p:cNvSpPr>
          <p:nvPr>
            <p:ph type="title"/>
          </p:nvPr>
        </p:nvSpPr>
        <p:spPr>
          <a:xfrm>
            <a:off x="914400" y="381000"/>
            <a:ext cx="7158037" cy="1412875"/>
          </a:xfrm>
        </p:spPr>
        <p:txBody>
          <a:bodyPr/>
          <a:lstStyle/>
          <a:p>
            <a:r>
              <a:rPr lang="en-US" dirty="0" smtClean="0">
                <a:solidFill>
                  <a:srgbClr val="00B0F0"/>
                </a:solidFill>
                <a:effectLst>
                  <a:outerShdw blurRad="38100" dist="38100" dir="2700000" algn="tl">
                    <a:srgbClr val="000000">
                      <a:alpha val="43137"/>
                    </a:srgbClr>
                  </a:outerShdw>
                </a:effectLst>
              </a:rPr>
              <a:t>Here’s Half of a Circle</a:t>
            </a:r>
            <a:endParaRPr lang="en-US" dirty="0">
              <a:solidFill>
                <a:srgbClr val="00B0F0"/>
              </a:solidFill>
              <a:effectLst>
                <a:outerShdw blurRad="38100" dist="38100" dir="2700000" algn="tl">
                  <a:srgbClr val="000000">
                    <a:alpha val="43137"/>
                  </a:srgbClr>
                </a:outerShdw>
              </a:effectLst>
            </a:endParaRPr>
          </a:p>
        </p:txBody>
      </p:sp>
      <p:sp>
        <p:nvSpPr>
          <p:cNvPr id="13" name="Rectangle 12"/>
          <p:cNvSpPr/>
          <p:nvPr/>
        </p:nvSpPr>
        <p:spPr>
          <a:xfrm>
            <a:off x="2286000" y="1828800"/>
            <a:ext cx="3810000" cy="28956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p:cNvSpPr/>
          <p:nvPr/>
        </p:nvSpPr>
        <p:spPr>
          <a:xfrm>
            <a:off x="6096000" y="1828800"/>
            <a:ext cx="1676400" cy="2895600"/>
          </a:xfrm>
          <a:prstGeom prst="rtTriangl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429000" y="3962400"/>
            <a:ext cx="1676400" cy="1524000"/>
          </a:xfrm>
          <a:prstGeom prst="ellipse">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800"/>
            <a:ext cx="8458200" cy="954107"/>
          </a:xfrm>
          <a:prstGeom prst="rect">
            <a:avLst/>
          </a:prstGeom>
          <a:noFill/>
        </p:spPr>
        <p:txBody>
          <a:bodyPr wrap="square" rtlCol="0">
            <a:spAutoFit/>
          </a:bodyPr>
          <a:lstStyle/>
          <a:p>
            <a:r>
              <a:rPr lang="en-US" sz="2800" dirty="0" smtClean="0"/>
              <a:t>Fertilizer that’s good for turf can be bad for the water.</a:t>
            </a:r>
            <a:endParaRPr lang="en-US" sz="2800" dirty="0"/>
          </a:p>
        </p:txBody>
      </p:sp>
      <p:pic>
        <p:nvPicPr>
          <p:cNvPr id="7" name="Picture 6" descr="photo3.jpg"/>
          <p:cNvPicPr>
            <a:picLocks noChangeAspect="1"/>
          </p:cNvPicPr>
          <p:nvPr/>
        </p:nvPicPr>
        <p:blipFill>
          <a:blip r:embed="rId2" cstate="print"/>
          <a:stretch>
            <a:fillRect/>
          </a:stretch>
        </p:blipFill>
        <p:spPr>
          <a:xfrm>
            <a:off x="914400" y="1295400"/>
            <a:ext cx="7239000" cy="542925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5" name="Rectangle 11"/>
          <p:cNvSpPr>
            <a:spLocks noGrp="1" noChangeArrowheads="1"/>
          </p:cNvSpPr>
          <p:nvPr>
            <p:ph type="title"/>
          </p:nvPr>
        </p:nvSpPr>
        <p:spPr>
          <a:xfrm>
            <a:off x="914400" y="381000"/>
            <a:ext cx="7158037" cy="1412875"/>
          </a:xfrm>
        </p:spPr>
        <p:txBody>
          <a:bodyPr/>
          <a:lstStyle/>
          <a:p>
            <a:r>
              <a:rPr lang="en-US" dirty="0" smtClean="0">
                <a:solidFill>
                  <a:srgbClr val="00B0F0"/>
                </a:solidFill>
              </a:rPr>
              <a:t>Here’s Rectangle B</a:t>
            </a:r>
            <a:endParaRPr lang="en-US" dirty="0">
              <a:solidFill>
                <a:srgbClr val="00B0F0"/>
              </a:solidFill>
            </a:endParaRPr>
          </a:p>
        </p:txBody>
      </p:sp>
      <p:sp>
        <p:nvSpPr>
          <p:cNvPr id="13" name="Rectangle 12"/>
          <p:cNvSpPr/>
          <p:nvPr/>
        </p:nvSpPr>
        <p:spPr>
          <a:xfrm>
            <a:off x="2286000" y="1828800"/>
            <a:ext cx="3810000" cy="28956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p:cNvSpPr/>
          <p:nvPr/>
        </p:nvSpPr>
        <p:spPr>
          <a:xfrm>
            <a:off x="6096000" y="1828800"/>
            <a:ext cx="1676400" cy="2895600"/>
          </a:xfrm>
          <a:prstGeom prst="rtTriangl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05200" y="4038600"/>
            <a:ext cx="1447800" cy="1295400"/>
          </a:xfrm>
          <a:prstGeom prst="ellipse">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24200" y="2590800"/>
            <a:ext cx="2209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931863" y="757238"/>
            <a:ext cx="7158037" cy="752475"/>
          </a:xfrm>
        </p:spPr>
        <p:txBody>
          <a:bodyPr/>
          <a:lstStyle/>
          <a:p>
            <a:pPr algn="ctr"/>
            <a:r>
              <a:rPr lang="en-US" dirty="0" smtClean="0">
                <a:solidFill>
                  <a:srgbClr val="00B0F0"/>
                </a:solidFill>
              </a:rPr>
              <a:t>Measuring Area</a:t>
            </a:r>
            <a:endParaRPr lang="en-US" dirty="0">
              <a:solidFill>
                <a:srgbClr val="00B0F0"/>
              </a:solidFill>
            </a:endParaRPr>
          </a:p>
        </p:txBody>
      </p:sp>
      <p:sp>
        <p:nvSpPr>
          <p:cNvPr id="57349" name="Rectangle 5"/>
          <p:cNvSpPr>
            <a:spLocks noChangeArrowheads="1"/>
          </p:cNvSpPr>
          <p:nvPr/>
        </p:nvSpPr>
        <p:spPr bwMode="auto">
          <a:xfrm>
            <a:off x="2286000" y="3124200"/>
            <a:ext cx="4648200" cy="2743200"/>
          </a:xfrm>
          <a:prstGeom prst="rect">
            <a:avLst/>
          </a:prstGeom>
          <a:solidFill>
            <a:schemeClr val="accent4">
              <a:lumMod val="60000"/>
              <a:lumOff val="40000"/>
            </a:schemeClr>
          </a:solidFill>
          <a:ln w="9525">
            <a:solidFill>
              <a:schemeClr val="tx1"/>
            </a:solidFill>
            <a:miter lim="800000"/>
            <a:headEnd/>
            <a:tailEnd/>
          </a:ln>
          <a:effectLst/>
        </p:spPr>
        <p:txBody>
          <a:bodyPr wrap="none" anchor="ctr"/>
          <a:lstStyle/>
          <a:p>
            <a:endParaRPr lang="en-US"/>
          </a:p>
        </p:txBody>
      </p:sp>
      <p:sp>
        <p:nvSpPr>
          <p:cNvPr id="57350" name="Line 6"/>
          <p:cNvSpPr>
            <a:spLocks noChangeShapeType="1"/>
          </p:cNvSpPr>
          <p:nvPr/>
        </p:nvSpPr>
        <p:spPr bwMode="auto">
          <a:xfrm>
            <a:off x="2057400" y="3124200"/>
            <a:ext cx="0" cy="2743200"/>
          </a:xfrm>
          <a:prstGeom prst="line">
            <a:avLst/>
          </a:prstGeom>
          <a:noFill/>
          <a:ln w="50800">
            <a:solidFill>
              <a:schemeClr val="tx1"/>
            </a:solidFill>
            <a:miter lim="800000"/>
            <a:headEnd type="triangle" w="med" len="med"/>
            <a:tailEnd type="triangle" w="med" len="med"/>
          </a:ln>
          <a:effectLst/>
        </p:spPr>
        <p:txBody>
          <a:bodyPr wrap="none"/>
          <a:lstStyle/>
          <a:p>
            <a:endParaRPr lang="en-US"/>
          </a:p>
        </p:txBody>
      </p:sp>
      <p:sp>
        <p:nvSpPr>
          <p:cNvPr id="57351" name="Line 7"/>
          <p:cNvSpPr>
            <a:spLocks noChangeShapeType="1"/>
          </p:cNvSpPr>
          <p:nvPr/>
        </p:nvSpPr>
        <p:spPr bwMode="auto">
          <a:xfrm>
            <a:off x="2286000" y="2895600"/>
            <a:ext cx="4648200" cy="0"/>
          </a:xfrm>
          <a:prstGeom prst="line">
            <a:avLst/>
          </a:prstGeom>
          <a:noFill/>
          <a:ln w="50800">
            <a:solidFill>
              <a:schemeClr val="tx1"/>
            </a:solidFill>
            <a:miter lim="800000"/>
            <a:headEnd type="triangle" w="med" len="med"/>
            <a:tailEnd type="triangle" w="med" len="med"/>
          </a:ln>
          <a:effectLst/>
        </p:spPr>
        <p:txBody>
          <a:bodyPr wrap="none"/>
          <a:lstStyle/>
          <a:p>
            <a:endParaRPr lang="en-US"/>
          </a:p>
        </p:txBody>
      </p:sp>
      <p:sp>
        <p:nvSpPr>
          <p:cNvPr id="57352" name="Rectangle 8"/>
          <p:cNvSpPr>
            <a:spLocks noGrp="1" noChangeArrowheads="1"/>
          </p:cNvSpPr>
          <p:nvPr>
            <p:ph type="body" idx="1"/>
          </p:nvPr>
        </p:nvSpPr>
        <p:spPr>
          <a:xfrm>
            <a:off x="457200" y="1676400"/>
            <a:ext cx="8229600" cy="4330891"/>
          </a:xfrm>
        </p:spPr>
        <p:txBody>
          <a:bodyPr/>
          <a:lstStyle/>
          <a:p>
            <a:pPr>
              <a:buFont typeface="Wingdings" pitchFamily="2" charset="2"/>
              <a:buNone/>
            </a:pPr>
            <a:r>
              <a:rPr lang="en-US" dirty="0" smtClean="0"/>
              <a:t>		Rectangle </a:t>
            </a:r>
            <a:r>
              <a:rPr lang="en-US" dirty="0"/>
              <a:t>Area = Length x Width</a:t>
            </a: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931863" y="757238"/>
            <a:ext cx="7158037" cy="752475"/>
          </a:xfrm>
        </p:spPr>
        <p:txBody>
          <a:bodyPr/>
          <a:lstStyle/>
          <a:p>
            <a:pPr algn="ctr"/>
            <a:r>
              <a:rPr lang="en-US" dirty="0" smtClean="0">
                <a:solidFill>
                  <a:srgbClr val="00B0F0"/>
                </a:solidFill>
              </a:rPr>
              <a:t>Measuring Area</a:t>
            </a:r>
            <a:endParaRPr lang="en-US" dirty="0">
              <a:solidFill>
                <a:srgbClr val="00B0F0"/>
              </a:solidFill>
            </a:endParaRPr>
          </a:p>
        </p:txBody>
      </p:sp>
      <p:sp>
        <p:nvSpPr>
          <p:cNvPr id="59397" name="AutoShape 5"/>
          <p:cNvSpPr>
            <a:spLocks noChangeArrowheads="1"/>
          </p:cNvSpPr>
          <p:nvPr/>
        </p:nvSpPr>
        <p:spPr bwMode="auto">
          <a:xfrm>
            <a:off x="2133600" y="2743200"/>
            <a:ext cx="4114800" cy="2667000"/>
          </a:xfrm>
          <a:prstGeom prst="triangle">
            <a:avLst>
              <a:gd name="adj" fmla="val 50000"/>
            </a:avLst>
          </a:prstGeom>
          <a:solidFill>
            <a:schemeClr val="accent4">
              <a:lumMod val="40000"/>
              <a:lumOff val="60000"/>
            </a:schemeClr>
          </a:solidFill>
          <a:ln w="9525">
            <a:solidFill>
              <a:schemeClr val="tx1"/>
            </a:solidFill>
            <a:miter lim="800000"/>
            <a:headEnd/>
            <a:tailEnd/>
          </a:ln>
          <a:effectLst/>
        </p:spPr>
        <p:txBody>
          <a:bodyPr wrap="none" anchor="ctr"/>
          <a:lstStyle/>
          <a:p>
            <a:endParaRPr lang="en-US"/>
          </a:p>
        </p:txBody>
      </p:sp>
      <p:sp>
        <p:nvSpPr>
          <p:cNvPr id="59398" name="Line 6"/>
          <p:cNvSpPr>
            <a:spLocks noChangeShapeType="1"/>
          </p:cNvSpPr>
          <p:nvPr/>
        </p:nvSpPr>
        <p:spPr bwMode="auto">
          <a:xfrm>
            <a:off x="2133600" y="5638800"/>
            <a:ext cx="4191000" cy="0"/>
          </a:xfrm>
          <a:prstGeom prst="line">
            <a:avLst/>
          </a:prstGeom>
          <a:noFill/>
          <a:ln w="50800">
            <a:solidFill>
              <a:schemeClr val="tx1"/>
            </a:solidFill>
            <a:miter lim="800000"/>
            <a:headEnd type="triangle" w="med" len="med"/>
            <a:tailEnd type="triangle" w="med" len="med"/>
          </a:ln>
          <a:effectLst/>
        </p:spPr>
        <p:txBody>
          <a:bodyPr wrap="none"/>
          <a:lstStyle/>
          <a:p>
            <a:endParaRPr lang="en-US"/>
          </a:p>
        </p:txBody>
      </p:sp>
      <p:sp>
        <p:nvSpPr>
          <p:cNvPr id="59399" name="Line 7"/>
          <p:cNvSpPr>
            <a:spLocks noChangeShapeType="1"/>
          </p:cNvSpPr>
          <p:nvPr/>
        </p:nvSpPr>
        <p:spPr bwMode="auto">
          <a:xfrm>
            <a:off x="6400800" y="2667000"/>
            <a:ext cx="76200" cy="2743200"/>
          </a:xfrm>
          <a:prstGeom prst="line">
            <a:avLst/>
          </a:prstGeom>
          <a:noFill/>
          <a:ln w="50800">
            <a:solidFill>
              <a:schemeClr val="tx1"/>
            </a:solidFill>
            <a:miter lim="800000"/>
            <a:headEnd type="triangle" w="med" len="med"/>
            <a:tailEnd type="triangle" w="med" len="med"/>
          </a:ln>
          <a:effectLst/>
        </p:spPr>
        <p:txBody>
          <a:bodyPr wrap="none"/>
          <a:lstStyle/>
          <a:p>
            <a:endParaRPr lang="en-US"/>
          </a:p>
        </p:txBody>
      </p:sp>
      <p:sp>
        <p:nvSpPr>
          <p:cNvPr id="59400" name="Text Box 8"/>
          <p:cNvSpPr txBox="1">
            <a:spLocks noChangeArrowheads="1"/>
          </p:cNvSpPr>
          <p:nvPr/>
        </p:nvSpPr>
        <p:spPr bwMode="auto">
          <a:xfrm>
            <a:off x="3657600" y="5791200"/>
            <a:ext cx="1447800" cy="336550"/>
          </a:xfrm>
          <a:prstGeom prst="rect">
            <a:avLst/>
          </a:prstGeom>
          <a:noFill/>
          <a:ln w="9525">
            <a:noFill/>
            <a:miter lim="800000"/>
            <a:headEnd/>
            <a:tailEnd/>
          </a:ln>
          <a:effectLst/>
        </p:spPr>
        <p:txBody>
          <a:bodyPr>
            <a:spAutoFit/>
          </a:bodyPr>
          <a:lstStyle/>
          <a:p>
            <a:pPr eaLnBrk="1" hangingPunct="1">
              <a:spcBef>
                <a:spcPct val="50000"/>
              </a:spcBef>
            </a:pPr>
            <a:r>
              <a:rPr lang="en-US" sz="1600" b="1">
                <a:latin typeface="Verdana" pitchFamily="34" charset="0"/>
              </a:rPr>
              <a:t>base</a:t>
            </a:r>
          </a:p>
        </p:txBody>
      </p:sp>
      <p:sp>
        <p:nvSpPr>
          <p:cNvPr id="59401" name="Text Box 9"/>
          <p:cNvSpPr txBox="1">
            <a:spLocks noChangeArrowheads="1"/>
          </p:cNvSpPr>
          <p:nvPr/>
        </p:nvSpPr>
        <p:spPr bwMode="auto">
          <a:xfrm>
            <a:off x="5410200" y="3886200"/>
            <a:ext cx="914400" cy="336550"/>
          </a:xfrm>
          <a:prstGeom prst="rect">
            <a:avLst/>
          </a:prstGeom>
          <a:noFill/>
          <a:ln w="9525">
            <a:noFill/>
            <a:miter lim="800000"/>
            <a:headEnd/>
            <a:tailEnd/>
          </a:ln>
          <a:effectLst/>
        </p:spPr>
        <p:txBody>
          <a:bodyPr>
            <a:spAutoFit/>
          </a:bodyPr>
          <a:lstStyle/>
          <a:p>
            <a:pPr eaLnBrk="1" hangingPunct="1">
              <a:spcBef>
                <a:spcPct val="50000"/>
              </a:spcBef>
            </a:pPr>
            <a:r>
              <a:rPr lang="en-US" sz="1600" b="1">
                <a:latin typeface="Verdana" pitchFamily="34" charset="0"/>
              </a:rPr>
              <a:t>height</a:t>
            </a:r>
          </a:p>
        </p:txBody>
      </p:sp>
      <p:sp>
        <p:nvSpPr>
          <p:cNvPr id="59402" name="Rectangle 10"/>
          <p:cNvSpPr>
            <a:spLocks noGrp="1" noChangeArrowheads="1"/>
          </p:cNvSpPr>
          <p:nvPr>
            <p:ph type="body" idx="1"/>
          </p:nvPr>
        </p:nvSpPr>
        <p:spPr>
          <a:xfrm>
            <a:off x="533400" y="1676400"/>
            <a:ext cx="8229600" cy="4233672"/>
          </a:xfrm>
        </p:spPr>
        <p:txBody>
          <a:bodyPr/>
          <a:lstStyle/>
          <a:p>
            <a:pPr>
              <a:spcBef>
                <a:spcPct val="50000"/>
              </a:spcBef>
              <a:buClrTx/>
              <a:buSzTx/>
              <a:buFontTx/>
              <a:buNone/>
            </a:pPr>
            <a:r>
              <a:rPr lang="en-US" dirty="0" smtClean="0"/>
              <a:t>		   Triangle </a:t>
            </a:r>
            <a:r>
              <a:rPr lang="en-US" dirty="0"/>
              <a:t>Area = ½ base x </a:t>
            </a:r>
            <a:r>
              <a:rPr lang="en-US" dirty="0" smtClean="0"/>
              <a:t>height</a:t>
            </a:r>
            <a:endParaRPr lang="en-US" dirty="0"/>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Oval 6"/>
          <p:cNvSpPr>
            <a:spLocks noChangeArrowheads="1"/>
          </p:cNvSpPr>
          <p:nvPr/>
        </p:nvSpPr>
        <p:spPr bwMode="auto">
          <a:xfrm>
            <a:off x="2362200" y="2209800"/>
            <a:ext cx="3733800" cy="3886200"/>
          </a:xfrm>
          <a:prstGeom prst="ellipse">
            <a:avLst/>
          </a:prstGeom>
          <a:solidFill>
            <a:schemeClr val="accent4">
              <a:lumMod val="40000"/>
              <a:lumOff val="60000"/>
            </a:schemeClr>
          </a:solidFill>
          <a:ln w="9525">
            <a:solidFill>
              <a:schemeClr val="tx1"/>
            </a:solidFill>
            <a:miter lim="800000"/>
            <a:headEnd/>
            <a:tailEnd/>
          </a:ln>
          <a:effectLst/>
        </p:spPr>
        <p:txBody>
          <a:bodyPr wrap="none" anchor="ctr"/>
          <a:lstStyle/>
          <a:p>
            <a:endParaRPr lang="en-US"/>
          </a:p>
        </p:txBody>
      </p:sp>
      <p:sp>
        <p:nvSpPr>
          <p:cNvPr id="51208" name="Text Box 8"/>
          <p:cNvSpPr txBox="1">
            <a:spLocks noChangeArrowheads="1"/>
          </p:cNvSpPr>
          <p:nvPr/>
        </p:nvSpPr>
        <p:spPr bwMode="auto">
          <a:xfrm>
            <a:off x="4343400" y="4724400"/>
            <a:ext cx="1524000" cy="457200"/>
          </a:xfrm>
          <a:prstGeom prst="rect">
            <a:avLst/>
          </a:prstGeom>
          <a:noFill/>
          <a:ln w="9525">
            <a:noFill/>
            <a:miter lim="800000"/>
            <a:headEnd/>
            <a:tailEnd/>
          </a:ln>
          <a:effectLst/>
        </p:spPr>
        <p:txBody>
          <a:bodyPr>
            <a:spAutoFit/>
          </a:bodyPr>
          <a:lstStyle/>
          <a:p>
            <a:pPr eaLnBrk="1" hangingPunct="1">
              <a:spcBef>
                <a:spcPct val="50000"/>
              </a:spcBef>
            </a:pPr>
            <a:r>
              <a:rPr lang="en-US" sz="2400" b="1">
                <a:latin typeface="Verdana" pitchFamily="34" charset="0"/>
              </a:rPr>
              <a:t>radius</a:t>
            </a:r>
          </a:p>
        </p:txBody>
      </p:sp>
      <p:sp>
        <p:nvSpPr>
          <p:cNvPr id="51211" name="Rectangle 11"/>
          <p:cNvSpPr>
            <a:spLocks noGrp="1" noChangeArrowheads="1"/>
          </p:cNvSpPr>
          <p:nvPr>
            <p:ph type="body" idx="1"/>
          </p:nvPr>
        </p:nvSpPr>
        <p:spPr/>
        <p:txBody>
          <a:bodyPr/>
          <a:lstStyle/>
          <a:p>
            <a:pPr lvl="1">
              <a:buNone/>
            </a:pPr>
            <a:r>
              <a:rPr lang="en-US" dirty="0" smtClean="0"/>
              <a:t>            Circle </a:t>
            </a:r>
            <a:r>
              <a:rPr lang="en-US" dirty="0"/>
              <a:t>area = 3.14 x radius x radius</a:t>
            </a:r>
          </a:p>
        </p:txBody>
      </p:sp>
      <p:sp>
        <p:nvSpPr>
          <p:cNvPr id="51212" name="Rectangle 12"/>
          <p:cNvSpPr>
            <a:spLocks noGrp="1" noChangeArrowheads="1"/>
          </p:cNvSpPr>
          <p:nvPr>
            <p:ph type="title"/>
          </p:nvPr>
        </p:nvSpPr>
        <p:spPr/>
        <p:txBody>
          <a:bodyPr/>
          <a:lstStyle/>
          <a:p>
            <a:pPr algn="ctr"/>
            <a:r>
              <a:rPr lang="en-US" dirty="0" smtClean="0">
                <a:solidFill>
                  <a:srgbClr val="00B0F0"/>
                </a:solidFill>
              </a:rPr>
              <a:t>Measuring Area</a:t>
            </a:r>
            <a:endParaRPr lang="en-US" dirty="0">
              <a:solidFill>
                <a:srgbClr val="00B0F0"/>
              </a:solidFill>
            </a:endParaRPr>
          </a:p>
        </p:txBody>
      </p:sp>
      <p:sp>
        <p:nvSpPr>
          <p:cNvPr id="51213" name="Line 13"/>
          <p:cNvSpPr>
            <a:spLocks noChangeShapeType="1"/>
          </p:cNvSpPr>
          <p:nvPr/>
        </p:nvSpPr>
        <p:spPr bwMode="auto">
          <a:xfrm>
            <a:off x="4267200" y="4191000"/>
            <a:ext cx="1828800" cy="0"/>
          </a:xfrm>
          <a:prstGeom prst="line">
            <a:avLst/>
          </a:prstGeom>
          <a:noFill/>
          <a:ln w="50800">
            <a:solidFill>
              <a:schemeClr val="tx1"/>
            </a:solidFill>
            <a:miter lim="800000"/>
            <a:headEnd type="oval" w="med" len="med"/>
            <a:tailEnd type="triangle" w="med" len="med"/>
          </a:ln>
          <a:effectLst/>
        </p:spPr>
        <p:txBody>
          <a:bodyPr wrap="none"/>
          <a:lstStyle/>
          <a:p>
            <a:endParaRPr lang="en-US"/>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4" name="Rectangle 22"/>
          <p:cNvSpPr>
            <a:spLocks noGrp="1" noChangeArrowheads="1"/>
          </p:cNvSpPr>
          <p:nvPr>
            <p:ph type="title"/>
          </p:nvPr>
        </p:nvSpPr>
        <p:spPr>
          <a:xfrm>
            <a:off x="533400" y="685800"/>
            <a:ext cx="7848600" cy="1143000"/>
          </a:xfrm>
        </p:spPr>
        <p:txBody>
          <a:bodyPr>
            <a:normAutofit fontScale="90000"/>
          </a:bodyPr>
          <a:lstStyle/>
          <a:p>
            <a:pPr algn="ctr"/>
            <a:r>
              <a:rPr lang="en-US" dirty="0">
                <a:solidFill>
                  <a:srgbClr val="00B0F0"/>
                </a:solidFill>
              </a:rPr>
              <a:t>Add together the </a:t>
            </a:r>
            <a:r>
              <a:rPr lang="en-US" dirty="0" smtClean="0">
                <a:solidFill>
                  <a:srgbClr val="00B0F0"/>
                </a:solidFill>
              </a:rPr>
              <a:t>parts to get total area of the property:</a:t>
            </a:r>
            <a:endParaRPr lang="en-US" dirty="0">
              <a:solidFill>
                <a:srgbClr val="00B0F0"/>
              </a:solidFill>
            </a:endParaRPr>
          </a:p>
        </p:txBody>
      </p:sp>
      <p:sp>
        <p:nvSpPr>
          <p:cNvPr id="49175" name="Rectangle 23"/>
          <p:cNvSpPr>
            <a:spLocks noGrp="1" noChangeArrowheads="1"/>
          </p:cNvSpPr>
          <p:nvPr>
            <p:ph type="body" idx="1"/>
          </p:nvPr>
        </p:nvSpPr>
        <p:spPr>
          <a:xfrm>
            <a:off x="1981200" y="2332037"/>
            <a:ext cx="4953000" cy="4525963"/>
          </a:xfrm>
        </p:spPr>
        <p:txBody>
          <a:bodyPr/>
          <a:lstStyle/>
          <a:p>
            <a:pPr>
              <a:buFont typeface="Wingdings" pitchFamily="2" charset="2"/>
              <a:buNone/>
            </a:pPr>
            <a:r>
              <a:rPr lang="en-US" dirty="0"/>
              <a:t>		Rectangle A</a:t>
            </a:r>
          </a:p>
          <a:p>
            <a:pPr>
              <a:buFont typeface="Wingdings" pitchFamily="2" charset="2"/>
              <a:buNone/>
            </a:pPr>
            <a:r>
              <a:rPr lang="en-US" dirty="0"/>
              <a:t>	</a:t>
            </a:r>
            <a:r>
              <a:rPr lang="en-US" dirty="0" smtClean="0"/>
              <a:t>+</a:t>
            </a:r>
            <a:r>
              <a:rPr lang="en-US" dirty="0"/>
              <a:t>	Triangle #1</a:t>
            </a:r>
          </a:p>
          <a:p>
            <a:pPr>
              <a:buFont typeface="Wingdings" pitchFamily="2" charset="2"/>
              <a:buNone/>
            </a:pPr>
            <a:r>
              <a:rPr lang="en-US" dirty="0"/>
              <a:t>	</a:t>
            </a:r>
            <a:r>
              <a:rPr lang="en-US" b="1" dirty="0" smtClean="0"/>
              <a:t>=Area of </a:t>
            </a:r>
            <a:r>
              <a:rPr lang="en-US" b="1" dirty="0"/>
              <a:t>Property</a:t>
            </a:r>
          </a:p>
          <a:p>
            <a:pPr>
              <a:buFont typeface="Wingdings" pitchFamily="2" charset="2"/>
              <a:buNone/>
            </a:pPr>
            <a:endParaRPr lang="en-US" dirty="0"/>
          </a:p>
          <a:p>
            <a:endParaRPr lang="en-US" dirty="0"/>
          </a:p>
        </p:txBody>
      </p:sp>
      <p:sp>
        <p:nvSpPr>
          <p:cNvPr id="49159" name="Line 7"/>
          <p:cNvSpPr>
            <a:spLocks noChangeShapeType="1"/>
          </p:cNvSpPr>
          <p:nvPr/>
        </p:nvSpPr>
        <p:spPr bwMode="auto">
          <a:xfrm>
            <a:off x="7467600" y="3048000"/>
            <a:ext cx="0" cy="0"/>
          </a:xfrm>
          <a:prstGeom prst="line">
            <a:avLst/>
          </a:prstGeom>
          <a:noFill/>
          <a:ln w="9525">
            <a:solidFill>
              <a:schemeClr val="tx1"/>
            </a:solidFill>
            <a:miter lim="800000"/>
            <a:headEnd/>
            <a:tailEnd/>
          </a:ln>
          <a:effectLst/>
        </p:spPr>
        <p:txBody>
          <a:bodyPr wrap="none"/>
          <a:lstStyle/>
          <a:p>
            <a:endParaRPr lang="en-US"/>
          </a:p>
        </p:txBody>
      </p:sp>
      <p:sp>
        <p:nvSpPr>
          <p:cNvPr id="49176" name="Line 24"/>
          <p:cNvSpPr>
            <a:spLocks noChangeShapeType="1"/>
          </p:cNvSpPr>
          <p:nvPr/>
        </p:nvSpPr>
        <p:spPr bwMode="auto">
          <a:xfrm>
            <a:off x="2057400" y="3276600"/>
            <a:ext cx="4267200" cy="0"/>
          </a:xfrm>
          <a:prstGeom prst="line">
            <a:avLst/>
          </a:prstGeom>
          <a:noFill/>
          <a:ln w="38100">
            <a:solidFill>
              <a:schemeClr val="tx1"/>
            </a:solidFill>
            <a:miter lim="800000"/>
            <a:headEnd/>
            <a:tailEnd/>
          </a:ln>
          <a:effectLst/>
        </p:spPr>
        <p:txBody>
          <a:bodyPr wrap="none"/>
          <a:lstStyle/>
          <a:p>
            <a:endParaRPr lang="en-US"/>
          </a:p>
        </p:txBody>
      </p:sp>
      <p:pic>
        <p:nvPicPr>
          <p:cNvPr id="3074" name="Picture 2" descr="C:\Users\McGowajj\AppData\Local\Microsoft\Windows\Temporary Internet Files\Content.IE5\4J8BCPPM\MC900312442[1].wmf"/>
          <p:cNvPicPr>
            <a:picLocks noChangeAspect="1" noChangeArrowheads="1"/>
          </p:cNvPicPr>
          <p:nvPr/>
        </p:nvPicPr>
        <p:blipFill>
          <a:blip r:embed="rId2" cstate="print"/>
          <a:srcRect/>
          <a:stretch>
            <a:fillRect/>
          </a:stretch>
        </p:blipFill>
        <p:spPr bwMode="auto">
          <a:xfrm>
            <a:off x="6172200" y="4114800"/>
            <a:ext cx="2190598" cy="2190598"/>
          </a:xfrm>
          <a:prstGeom prst="rect">
            <a:avLst/>
          </a:prstGeom>
          <a:noFill/>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981200"/>
            <a:ext cx="4495800" cy="37338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19400" y="3124200"/>
            <a:ext cx="23622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 y="762000"/>
            <a:ext cx="7924800" cy="707886"/>
          </a:xfrm>
          <a:prstGeom prst="rect">
            <a:avLst/>
          </a:prstGeom>
        </p:spPr>
        <p:txBody>
          <a:bodyPr wrap="square">
            <a:spAutoFit/>
          </a:bodyPr>
          <a:lstStyle/>
          <a:p>
            <a:r>
              <a:rPr lang="en-US" sz="4000" b="1" dirty="0" smtClean="0">
                <a:solidFill>
                  <a:srgbClr val="00B0F0"/>
                </a:solidFill>
                <a:effectLst>
                  <a:outerShdw blurRad="38100" dist="38100" dir="2700000" algn="tl">
                    <a:srgbClr val="000000">
                      <a:alpha val="43137"/>
                    </a:srgbClr>
                  </a:outerShdw>
                </a:effectLst>
                <a:latin typeface="+mj-lt"/>
              </a:rPr>
              <a:t>Subtract areas not fertilized</a:t>
            </a:r>
            <a:endParaRPr lang="en-US" sz="4000" b="1" dirty="0">
              <a:effectLst>
                <a:outerShdw blurRad="38100" dist="38100" dir="2700000" algn="tl">
                  <a:srgbClr val="000000">
                    <a:alpha val="43137"/>
                  </a:srgbClr>
                </a:outerShdw>
              </a:effectLst>
              <a:latin typeface="+mj-lt"/>
            </a:endParaRPr>
          </a:p>
        </p:txBody>
      </p:sp>
      <p:sp>
        <p:nvSpPr>
          <p:cNvPr id="7" name="Block Arc 6"/>
          <p:cNvSpPr/>
          <p:nvPr/>
        </p:nvSpPr>
        <p:spPr>
          <a:xfrm>
            <a:off x="3200400" y="4800600"/>
            <a:ext cx="1752600" cy="175260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3733800" y="5410200"/>
            <a:ext cx="914400" cy="261610"/>
          </a:xfrm>
          <a:prstGeom prst="rect">
            <a:avLst/>
          </a:prstGeom>
          <a:noFill/>
        </p:spPr>
        <p:txBody>
          <a:bodyPr wrap="square" rtlCol="0">
            <a:spAutoFit/>
          </a:bodyPr>
          <a:lstStyle/>
          <a:p>
            <a:r>
              <a:rPr lang="en-US" sz="1100" dirty="0" smtClean="0"/>
              <a:t>garden</a:t>
            </a:r>
            <a:endParaRPr lang="en-US" sz="1100" dirty="0"/>
          </a:p>
        </p:txBody>
      </p:sp>
      <p:sp>
        <p:nvSpPr>
          <p:cNvPr id="12" name="TextBox 11"/>
          <p:cNvSpPr txBox="1"/>
          <p:nvPr/>
        </p:nvSpPr>
        <p:spPr>
          <a:xfrm>
            <a:off x="3429000" y="3733800"/>
            <a:ext cx="1219200" cy="369332"/>
          </a:xfrm>
          <a:prstGeom prst="rect">
            <a:avLst/>
          </a:prstGeom>
          <a:noFill/>
        </p:spPr>
        <p:txBody>
          <a:bodyPr wrap="square" rtlCol="0">
            <a:spAutoFit/>
          </a:bodyPr>
          <a:lstStyle/>
          <a:p>
            <a:r>
              <a:rPr lang="en-US" dirty="0" smtClean="0">
                <a:solidFill>
                  <a:schemeClr val="bg1"/>
                </a:solidFill>
              </a:rPr>
              <a:t>House</a:t>
            </a:r>
            <a:endParaRPr lang="en-US" dirty="0">
              <a:solidFill>
                <a:schemeClr val="bg1"/>
              </a:solidFill>
            </a:endParaRPr>
          </a:p>
        </p:txBody>
      </p:sp>
      <p:sp>
        <p:nvSpPr>
          <p:cNvPr id="13" name="TextBox 12"/>
          <p:cNvSpPr txBox="1"/>
          <p:nvPr/>
        </p:nvSpPr>
        <p:spPr>
          <a:xfrm>
            <a:off x="3505200" y="4953000"/>
            <a:ext cx="1371600" cy="369332"/>
          </a:xfrm>
          <a:prstGeom prst="rect">
            <a:avLst/>
          </a:prstGeom>
          <a:noFill/>
        </p:spPr>
        <p:txBody>
          <a:bodyPr wrap="square" rtlCol="0">
            <a:spAutoFit/>
          </a:bodyPr>
          <a:lstStyle/>
          <a:p>
            <a:r>
              <a:rPr lang="en-US" dirty="0" smtClean="0">
                <a:solidFill>
                  <a:schemeClr val="bg1"/>
                </a:solidFill>
              </a:rPr>
              <a:t>driveway</a:t>
            </a:r>
            <a:endParaRPr lang="en-US" dirty="0">
              <a:solidFill>
                <a:schemeClr val="bg1"/>
              </a:solidFill>
            </a:endParaRPr>
          </a:p>
        </p:txBody>
      </p:sp>
      <p:sp>
        <p:nvSpPr>
          <p:cNvPr id="9" name="Right Triangle 8"/>
          <p:cNvSpPr/>
          <p:nvPr/>
        </p:nvSpPr>
        <p:spPr>
          <a:xfrm>
            <a:off x="6019800" y="1981200"/>
            <a:ext cx="2057400" cy="3733800"/>
          </a:xfrm>
          <a:prstGeom prst="rtTriangl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a:bodyPr>
          <a:lstStyle/>
          <a:p>
            <a:r>
              <a:rPr lang="en-US" sz="4000" dirty="0">
                <a:solidFill>
                  <a:srgbClr val="00B0F0"/>
                </a:solidFill>
              </a:rPr>
              <a:t>To get the fertilized area:</a:t>
            </a:r>
          </a:p>
        </p:txBody>
      </p:sp>
      <p:sp>
        <p:nvSpPr>
          <p:cNvPr id="84995" name="Rectangle 3"/>
          <p:cNvSpPr>
            <a:spLocks noGrp="1" noChangeArrowheads="1"/>
          </p:cNvSpPr>
          <p:nvPr>
            <p:ph type="body" idx="1"/>
          </p:nvPr>
        </p:nvSpPr>
        <p:spPr>
          <a:xfrm>
            <a:off x="2057400" y="1676400"/>
            <a:ext cx="5410200" cy="4525963"/>
          </a:xfrm>
        </p:spPr>
        <p:txBody>
          <a:bodyPr/>
          <a:lstStyle/>
          <a:p>
            <a:pPr>
              <a:lnSpc>
                <a:spcPct val="90000"/>
              </a:lnSpc>
              <a:buFont typeface="Wingdings" pitchFamily="2" charset="2"/>
              <a:buNone/>
            </a:pPr>
            <a:r>
              <a:rPr lang="en-US" sz="2800" dirty="0"/>
              <a:t>		Rectangle A</a:t>
            </a:r>
          </a:p>
          <a:p>
            <a:pPr>
              <a:lnSpc>
                <a:spcPct val="90000"/>
              </a:lnSpc>
              <a:buFont typeface="Wingdings" pitchFamily="2" charset="2"/>
              <a:buNone/>
            </a:pPr>
            <a:r>
              <a:rPr lang="en-US" sz="2800" dirty="0"/>
              <a:t>	</a:t>
            </a:r>
            <a:r>
              <a:rPr lang="en-US" sz="2800" dirty="0" smtClean="0"/>
              <a:t>+</a:t>
            </a:r>
            <a:r>
              <a:rPr lang="en-US" sz="2800" dirty="0"/>
              <a:t>	</a:t>
            </a:r>
            <a:r>
              <a:rPr lang="en-US" sz="2800" dirty="0" smtClean="0"/>
              <a:t>Triangle</a:t>
            </a:r>
            <a:endParaRPr lang="en-US" sz="2800" dirty="0"/>
          </a:p>
          <a:p>
            <a:pPr>
              <a:lnSpc>
                <a:spcPct val="90000"/>
              </a:lnSpc>
              <a:buFont typeface="Wingdings" pitchFamily="2" charset="2"/>
              <a:buNone/>
            </a:pPr>
            <a:r>
              <a:rPr lang="en-US" sz="2800" dirty="0"/>
              <a:t>	</a:t>
            </a:r>
            <a:r>
              <a:rPr lang="en-US" sz="2800" dirty="0" smtClean="0"/>
              <a:t>-</a:t>
            </a:r>
            <a:r>
              <a:rPr lang="en-US" sz="2800" dirty="0"/>
              <a:t>	</a:t>
            </a:r>
            <a:r>
              <a:rPr lang="en-US" sz="2800" dirty="0" smtClean="0"/>
              <a:t>House (Rectangle B)</a:t>
            </a:r>
            <a:endParaRPr lang="en-US" sz="2800" dirty="0"/>
          </a:p>
          <a:p>
            <a:pPr>
              <a:lnSpc>
                <a:spcPct val="90000"/>
              </a:lnSpc>
              <a:spcAft>
                <a:spcPts val="600"/>
              </a:spcAft>
              <a:buFont typeface="Wingdings" pitchFamily="2" charset="2"/>
              <a:buNone/>
            </a:pPr>
            <a:r>
              <a:rPr lang="en-US" sz="2800" dirty="0"/>
              <a:t>	-	</a:t>
            </a:r>
            <a:r>
              <a:rPr lang="en-US" sz="2800" dirty="0" smtClean="0"/>
              <a:t>Driveway (1/2 of Circle)</a:t>
            </a:r>
            <a:endParaRPr lang="en-US" sz="2800" dirty="0"/>
          </a:p>
          <a:p>
            <a:pPr>
              <a:lnSpc>
                <a:spcPct val="90000"/>
              </a:lnSpc>
              <a:buFont typeface="Wingdings" pitchFamily="2" charset="2"/>
              <a:buNone/>
            </a:pPr>
            <a:r>
              <a:rPr lang="en-US" sz="2800" dirty="0"/>
              <a:t>	</a:t>
            </a:r>
            <a:r>
              <a:rPr lang="en-US" sz="2800" b="1" dirty="0" smtClean="0"/>
              <a:t>=Area Fertilized</a:t>
            </a:r>
            <a:endParaRPr lang="en-US" sz="2800" b="1" dirty="0"/>
          </a:p>
          <a:p>
            <a:pPr>
              <a:lnSpc>
                <a:spcPct val="90000"/>
              </a:lnSpc>
              <a:buFont typeface="Wingdings" pitchFamily="2" charset="2"/>
              <a:buNone/>
            </a:pPr>
            <a:endParaRPr lang="en-US" sz="2800" dirty="0"/>
          </a:p>
          <a:p>
            <a:pPr>
              <a:lnSpc>
                <a:spcPct val="90000"/>
              </a:lnSpc>
              <a:buFont typeface="Wingdings" pitchFamily="2" charset="2"/>
              <a:buNone/>
            </a:pPr>
            <a:endParaRPr lang="en-US" sz="2800" dirty="0"/>
          </a:p>
        </p:txBody>
      </p:sp>
      <p:sp>
        <p:nvSpPr>
          <p:cNvPr id="84996" name="Line 4"/>
          <p:cNvSpPr>
            <a:spLocks noChangeShapeType="1"/>
          </p:cNvSpPr>
          <p:nvPr/>
        </p:nvSpPr>
        <p:spPr bwMode="auto">
          <a:xfrm>
            <a:off x="7467600" y="3048000"/>
            <a:ext cx="0" cy="0"/>
          </a:xfrm>
          <a:prstGeom prst="line">
            <a:avLst/>
          </a:prstGeom>
          <a:noFill/>
          <a:ln w="9525">
            <a:solidFill>
              <a:schemeClr val="tx1"/>
            </a:solidFill>
            <a:miter lim="800000"/>
            <a:headEnd/>
            <a:tailEnd/>
          </a:ln>
          <a:effectLst/>
        </p:spPr>
        <p:txBody>
          <a:bodyPr wrap="none"/>
          <a:lstStyle/>
          <a:p>
            <a:endParaRPr lang="en-US"/>
          </a:p>
        </p:txBody>
      </p:sp>
      <p:sp>
        <p:nvSpPr>
          <p:cNvPr id="84997" name="Line 5"/>
          <p:cNvSpPr>
            <a:spLocks noChangeShapeType="1"/>
          </p:cNvSpPr>
          <p:nvPr/>
        </p:nvSpPr>
        <p:spPr bwMode="auto">
          <a:xfrm>
            <a:off x="2286000" y="3429000"/>
            <a:ext cx="5029200" cy="0"/>
          </a:xfrm>
          <a:prstGeom prst="line">
            <a:avLst/>
          </a:prstGeom>
          <a:noFill/>
          <a:ln w="38100">
            <a:solidFill>
              <a:schemeClr val="tx1"/>
            </a:solidFill>
            <a:miter lim="800000"/>
            <a:headEnd/>
            <a:tailEnd/>
          </a:ln>
          <a:effectLst/>
        </p:spPr>
        <p:txBody>
          <a:bodyPr wrap="none"/>
          <a:lstStyle/>
          <a:p>
            <a:endParaRPr lang="en-US"/>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3124200"/>
          </a:xfrm>
        </p:spPr>
        <p:txBody>
          <a:bodyPr>
            <a:normAutofit/>
          </a:bodyPr>
          <a:lstStyle/>
          <a:p>
            <a:pPr algn="ctr"/>
            <a:r>
              <a:rPr lang="en-US" sz="5400" dirty="0" smtClean="0">
                <a:solidFill>
                  <a:srgbClr val="00B0F0"/>
                </a:solidFill>
                <a:effectLst>
                  <a:outerShdw blurRad="38100" dist="38100" dir="2700000" algn="tl">
                    <a:srgbClr val="000000">
                      <a:alpha val="43137"/>
                    </a:srgbClr>
                  </a:outerShdw>
                </a:effectLst>
              </a:rPr>
              <a:t>Equipment Calibration</a:t>
            </a:r>
            <a:endParaRPr lang="en-US" sz="5400" dirty="0">
              <a:solidFill>
                <a:srgbClr val="00B0F0"/>
              </a:solidFill>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47800"/>
            <a:ext cx="8229600" cy="2971800"/>
          </a:xfrm>
        </p:spPr>
        <p:style>
          <a:lnRef idx="2">
            <a:schemeClr val="accent1"/>
          </a:lnRef>
          <a:fillRef idx="1">
            <a:schemeClr val="lt1"/>
          </a:fillRef>
          <a:effectRef idx="0">
            <a:schemeClr val="accent1"/>
          </a:effectRef>
          <a:fontRef idx="minor">
            <a:schemeClr val="dk1"/>
          </a:fontRef>
        </p:style>
        <p:txBody>
          <a:bodyPr lIns="182880" tIns="182880">
            <a:normAutofit/>
          </a:bodyPr>
          <a:lstStyle/>
          <a:p>
            <a:r>
              <a:rPr lang="en-US" sz="2800" dirty="0" smtClean="0"/>
              <a:t>The CPFA is responsible for ensuring that spreaders are properly calibrated.</a:t>
            </a:r>
          </a:p>
          <a:p>
            <a:r>
              <a:rPr lang="en-US" sz="2800" dirty="0" smtClean="0"/>
              <a:t>Most professional-grade products come with suggested spreader settings.</a:t>
            </a:r>
          </a:p>
          <a:p>
            <a:r>
              <a:rPr lang="en-US" sz="2800" dirty="0" smtClean="0"/>
              <a:t>Spreaders must be calibrated to ensure these settings are correct.</a:t>
            </a:r>
          </a:p>
          <a:p>
            <a:endParaRPr lang="en-US" sz="2800" dirty="0" smtClean="0"/>
          </a:p>
        </p:txBody>
      </p:sp>
      <p:sp>
        <p:nvSpPr>
          <p:cNvPr id="3" name="Title 2"/>
          <p:cNvSpPr>
            <a:spLocks noGrp="1"/>
          </p:cNvSpPr>
          <p:nvPr>
            <p:ph type="title"/>
          </p:nvPr>
        </p:nvSpPr>
        <p:spPr>
          <a:xfrm>
            <a:off x="533400" y="228600"/>
            <a:ext cx="8229600" cy="1143000"/>
          </a:xfrm>
        </p:spPr>
        <p:txBody>
          <a:bodyPr/>
          <a:lstStyle/>
          <a:p>
            <a:r>
              <a:rPr lang="en-US" dirty="0" smtClean="0">
                <a:solidFill>
                  <a:srgbClr val="00B0F0"/>
                </a:solidFill>
                <a:effectLst>
                  <a:outerShdw blurRad="38100" dist="38100" dir="2700000" algn="tl">
                    <a:srgbClr val="000000">
                      <a:alpha val="43137"/>
                    </a:srgbClr>
                  </a:outerShdw>
                </a:effectLst>
              </a:rPr>
              <a:t>Equipment Calibration</a:t>
            </a:r>
            <a:endParaRPr lang="en-US" dirty="0">
              <a:solidFill>
                <a:srgbClr val="00B0F0"/>
              </a:solidFill>
              <a:effectLst>
                <a:outerShdw blurRad="38100" dist="38100" dir="2700000" algn="tl">
                  <a:srgbClr val="000000">
                    <a:alpha val="43137"/>
                  </a:srgbClr>
                </a:outerShdw>
              </a:effectLst>
            </a:endParaRPr>
          </a:p>
        </p:txBody>
      </p:sp>
      <p:pic>
        <p:nvPicPr>
          <p:cNvPr id="4" name="Picture 3" descr="42H16.jpg"/>
          <p:cNvPicPr>
            <a:picLocks noChangeAspect="1"/>
          </p:cNvPicPr>
          <p:nvPr/>
        </p:nvPicPr>
        <p:blipFill>
          <a:blip r:embed="rId2" cstate="print"/>
          <a:stretch>
            <a:fillRect/>
          </a:stretch>
        </p:blipFill>
        <p:spPr>
          <a:xfrm>
            <a:off x="5638800" y="4038600"/>
            <a:ext cx="3333750" cy="2667000"/>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2938271"/>
          </a:xfrm>
        </p:spPr>
        <p:style>
          <a:lnRef idx="2">
            <a:schemeClr val="accent1"/>
          </a:lnRef>
          <a:fillRef idx="1">
            <a:schemeClr val="lt1"/>
          </a:fillRef>
          <a:effectRef idx="0">
            <a:schemeClr val="accent1"/>
          </a:effectRef>
          <a:fontRef idx="minor">
            <a:schemeClr val="dk1"/>
          </a:fontRef>
        </p:style>
        <p:txBody>
          <a:bodyPr tIns="182880">
            <a:normAutofit lnSpcReduction="10000"/>
          </a:bodyPr>
          <a:lstStyle/>
          <a:p>
            <a:pPr>
              <a:spcAft>
                <a:spcPts val="1200"/>
              </a:spcAft>
            </a:pPr>
            <a:r>
              <a:rPr lang="en-US" sz="2800" dirty="0" smtClean="0"/>
              <a:t>The goal of calibration is to determine how much fertilizer is being applied per unit area, or the </a:t>
            </a:r>
            <a:r>
              <a:rPr lang="en-US" sz="2800" b="1" dirty="0" smtClean="0"/>
              <a:t>application rate</a:t>
            </a:r>
            <a:r>
              <a:rPr lang="en-US" sz="2800" dirty="0" smtClean="0"/>
              <a:t>.</a:t>
            </a:r>
          </a:p>
          <a:p>
            <a:r>
              <a:rPr lang="en-US" sz="2800" dirty="0" smtClean="0"/>
              <a:t>There are two factors that affect the fertilizer application rate, the spreader setting, and the applicator’s walking speed.</a:t>
            </a:r>
          </a:p>
          <a:p>
            <a:endParaRPr lang="en-US" dirty="0"/>
          </a:p>
        </p:txBody>
      </p:sp>
      <p:sp>
        <p:nvSpPr>
          <p:cNvPr id="3" name="Title 2"/>
          <p:cNvSpPr>
            <a:spLocks noGrp="1"/>
          </p:cNvSpPr>
          <p:nvPr>
            <p:ph type="title"/>
          </p:nvPr>
        </p:nvSpPr>
        <p:spPr/>
        <p:txBody>
          <a:bodyPr/>
          <a:lstStyle/>
          <a:p>
            <a:r>
              <a:rPr lang="en-US" dirty="0" smtClean="0">
                <a:solidFill>
                  <a:srgbClr val="00B0F0"/>
                </a:solidFill>
                <a:effectLst>
                  <a:outerShdw blurRad="38100" dist="38100" dir="2700000" algn="tl">
                    <a:srgbClr val="000000">
                      <a:alpha val="43137"/>
                    </a:srgbClr>
                  </a:outerShdw>
                </a:effectLst>
              </a:rPr>
              <a:t>Equipment Calibration</a:t>
            </a:r>
            <a:endParaRPr lang="en-US" dirty="0"/>
          </a:p>
        </p:txBody>
      </p:sp>
      <p:pic>
        <p:nvPicPr>
          <p:cNvPr id="4098" name="Picture 2" descr="C:\Users\McGowajj\AppData\Local\Microsoft\Windows\Temporary Internet Files\Content.IE5\1LX6TS41\MC900364158[1].wmf"/>
          <p:cNvPicPr>
            <a:picLocks noChangeAspect="1" noChangeArrowheads="1"/>
          </p:cNvPicPr>
          <p:nvPr/>
        </p:nvPicPr>
        <p:blipFill>
          <a:blip r:embed="rId2" cstate="print"/>
          <a:srcRect/>
          <a:stretch>
            <a:fillRect/>
          </a:stretch>
        </p:blipFill>
        <p:spPr bwMode="auto">
          <a:xfrm>
            <a:off x="5105400" y="4800600"/>
            <a:ext cx="1524000" cy="1756713"/>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3962400"/>
          </a:xfrm>
        </p:spPr>
        <p:style>
          <a:lnRef idx="2">
            <a:schemeClr val="accent1"/>
          </a:lnRef>
          <a:fillRef idx="1">
            <a:schemeClr val="lt1"/>
          </a:fillRef>
          <a:effectRef idx="0">
            <a:schemeClr val="accent1"/>
          </a:effectRef>
          <a:fontRef idx="minor">
            <a:schemeClr val="dk1"/>
          </a:fontRef>
        </p:style>
        <p:txBody>
          <a:bodyPr tIns="182880">
            <a:normAutofit fontScale="92500" lnSpcReduction="20000"/>
          </a:bodyPr>
          <a:lstStyle/>
          <a:p>
            <a:pPr>
              <a:spcAft>
                <a:spcPts val="1200"/>
              </a:spcAft>
            </a:pPr>
            <a:r>
              <a:rPr lang="en-US" sz="3000" dirty="0" smtClean="0"/>
              <a:t>Nitrogen &amp; phosphorus are primary parts of fertilizer.</a:t>
            </a:r>
          </a:p>
          <a:p>
            <a:pPr>
              <a:spcBef>
                <a:spcPts val="0"/>
              </a:spcBef>
              <a:spcAft>
                <a:spcPts val="1200"/>
              </a:spcAft>
            </a:pPr>
            <a:r>
              <a:rPr lang="en-US" sz="3000" dirty="0" smtClean="0"/>
              <a:t>When nitrogen &amp; phosphorus get in the water, they cause excessive algae growth</a:t>
            </a:r>
          </a:p>
          <a:p>
            <a:pPr>
              <a:spcBef>
                <a:spcPts val="0"/>
              </a:spcBef>
              <a:spcAft>
                <a:spcPts val="1200"/>
              </a:spcAft>
            </a:pPr>
            <a:r>
              <a:rPr lang="en-US" sz="3000" dirty="0" smtClean="0"/>
              <a:t>As the algae die and decompose, they use up the oxygen in the water</a:t>
            </a:r>
          </a:p>
          <a:p>
            <a:pPr>
              <a:spcBef>
                <a:spcPts val="0"/>
              </a:spcBef>
              <a:spcAft>
                <a:spcPts val="1200"/>
              </a:spcAft>
            </a:pPr>
            <a:r>
              <a:rPr lang="en-US" sz="3000" dirty="0" smtClean="0"/>
              <a:t>This leads to “dead zones” in the  Bay</a:t>
            </a:r>
          </a:p>
          <a:p>
            <a:pPr>
              <a:spcBef>
                <a:spcPts val="0"/>
              </a:spcBef>
            </a:pPr>
            <a:r>
              <a:rPr lang="en-US" sz="3000" dirty="0" smtClean="0"/>
              <a:t>Without oxygen, fish, crabs, and other aquatic creatures die, too.</a:t>
            </a:r>
          </a:p>
          <a:p>
            <a:endParaRPr lang="en-US" dirty="0"/>
          </a:p>
        </p:txBody>
      </p:sp>
      <p:sp>
        <p:nvSpPr>
          <p:cNvPr id="3" name="Title 2"/>
          <p:cNvSpPr>
            <a:spLocks noGrp="1"/>
          </p:cNvSpPr>
          <p:nvPr>
            <p:ph type="title"/>
          </p:nvPr>
        </p:nvSpPr>
        <p:spPr>
          <a:xfrm>
            <a:off x="457200" y="274638"/>
            <a:ext cx="8229600" cy="868362"/>
          </a:xfrm>
        </p:spPr>
        <p:txBody>
          <a:bodyPr/>
          <a:lstStyle/>
          <a:p>
            <a:r>
              <a:rPr lang="en-US" dirty="0" smtClean="0">
                <a:solidFill>
                  <a:srgbClr val="00B0F0"/>
                </a:solidFill>
                <a:effectLst>
                  <a:outerShdw blurRad="38100" dist="38100" dir="2700000" algn="tl">
                    <a:srgbClr val="000000">
                      <a:alpha val="43137"/>
                    </a:srgbClr>
                  </a:outerShdw>
                </a:effectLst>
              </a:rPr>
              <a:t>Fertilizer Risk</a:t>
            </a:r>
            <a:endParaRPr lang="en-US" dirty="0">
              <a:solidFill>
                <a:srgbClr val="00B0F0"/>
              </a:solidFill>
              <a:effectLst>
                <a:outerShdw blurRad="38100" dist="38100" dir="2700000" algn="tl">
                  <a:srgbClr val="000000">
                    <a:alpha val="43137"/>
                  </a:srgbClr>
                </a:outerShdw>
              </a:effectLst>
            </a:endParaRPr>
          </a:p>
        </p:txBody>
      </p:sp>
      <p:pic>
        <p:nvPicPr>
          <p:cNvPr id="4" name="Picture 2" descr="C:\Users\McGowajj\AppData\Local\Microsoft\Windows\Temporary Internet Files\Content.IE5\1LX6TS41\MC900412548[1].wmf"/>
          <p:cNvPicPr>
            <a:picLocks noChangeAspect="1" noChangeArrowheads="1"/>
          </p:cNvPicPr>
          <p:nvPr/>
        </p:nvPicPr>
        <p:blipFill>
          <a:blip r:embed="rId2" cstate="print"/>
          <a:srcRect/>
          <a:stretch>
            <a:fillRect/>
          </a:stretch>
        </p:blipFill>
        <p:spPr bwMode="auto">
          <a:xfrm rot="9621780">
            <a:off x="5534986" y="5231307"/>
            <a:ext cx="2125115" cy="1622082"/>
          </a:xfrm>
          <a:prstGeom prst="rect">
            <a:avLst/>
          </a:prstGeom>
          <a:noFill/>
        </p:spPr>
      </p:pic>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005071"/>
          </a:xfrm>
        </p:spPr>
        <p:style>
          <a:lnRef idx="2">
            <a:schemeClr val="accent1"/>
          </a:lnRef>
          <a:fillRef idx="1">
            <a:schemeClr val="lt1"/>
          </a:fillRef>
          <a:effectRef idx="0">
            <a:schemeClr val="accent1"/>
          </a:effectRef>
          <a:fontRef idx="minor">
            <a:schemeClr val="dk1"/>
          </a:fontRef>
        </p:style>
        <p:txBody>
          <a:bodyPr tIns="182880">
            <a:normAutofit/>
          </a:bodyPr>
          <a:lstStyle/>
          <a:p>
            <a:pPr>
              <a:spcBef>
                <a:spcPts val="0"/>
              </a:spcBef>
              <a:spcAft>
                <a:spcPts val="1200"/>
              </a:spcAft>
            </a:pPr>
            <a:r>
              <a:rPr lang="en-US" sz="2800" dirty="0" smtClean="0"/>
              <a:t>Both broadcast and drop spreaders operate using gravity. Gravity causes the fertilizer granules to drop from the hopper.</a:t>
            </a:r>
          </a:p>
          <a:p>
            <a:pPr>
              <a:spcBef>
                <a:spcPts val="0"/>
              </a:spcBef>
              <a:spcAft>
                <a:spcPts val="1200"/>
              </a:spcAft>
            </a:pPr>
            <a:r>
              <a:rPr lang="en-US" sz="2800" dirty="0" smtClean="0"/>
              <a:t>The </a:t>
            </a:r>
            <a:r>
              <a:rPr lang="en-US" sz="2800" b="1" dirty="0" smtClean="0">
                <a:solidFill>
                  <a:srgbClr val="C00000"/>
                </a:solidFill>
              </a:rPr>
              <a:t>setting</a:t>
            </a:r>
            <a:r>
              <a:rPr lang="en-US" sz="2800" dirty="0" smtClean="0">
                <a:solidFill>
                  <a:srgbClr val="C00000"/>
                </a:solidFill>
              </a:rPr>
              <a:t> </a:t>
            </a:r>
            <a:r>
              <a:rPr lang="en-US" sz="2800" dirty="0" smtClean="0"/>
              <a:t>controls how fast the fertilizer granules drop from the hopper.</a:t>
            </a:r>
          </a:p>
          <a:p>
            <a:pPr>
              <a:spcBef>
                <a:spcPts val="0"/>
              </a:spcBef>
            </a:pPr>
            <a:r>
              <a:rPr lang="en-US" sz="2800" dirty="0" smtClean="0"/>
              <a:t>Fertilizer granules drop at the same speed, regardless of whether the applicator is running or standing still.</a:t>
            </a:r>
            <a:endParaRPr lang="en-US" sz="2800" dirty="0"/>
          </a:p>
        </p:txBody>
      </p:sp>
      <p:sp>
        <p:nvSpPr>
          <p:cNvPr id="3" name="Title 2"/>
          <p:cNvSpPr>
            <a:spLocks noGrp="1"/>
          </p:cNvSpPr>
          <p:nvPr>
            <p:ph type="title"/>
          </p:nvPr>
        </p:nvSpPr>
        <p:spPr/>
        <p:txBody>
          <a:bodyPr/>
          <a:lstStyle/>
          <a:p>
            <a:r>
              <a:rPr lang="en-US" dirty="0" smtClean="0">
                <a:solidFill>
                  <a:srgbClr val="00B0F0"/>
                </a:solidFill>
                <a:effectLst>
                  <a:outerShdw blurRad="38100" dist="38100" dir="2700000" algn="tl">
                    <a:srgbClr val="000000">
                      <a:alpha val="43137"/>
                    </a:srgbClr>
                  </a:outerShdw>
                </a:effectLst>
              </a:rPr>
              <a:t>Equipment Calibration</a:t>
            </a:r>
            <a:endParaRPr lang="en-US" dirty="0"/>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3657600"/>
          </a:xfrm>
        </p:spPr>
        <p:style>
          <a:lnRef idx="2">
            <a:schemeClr val="accent1"/>
          </a:lnRef>
          <a:fillRef idx="1">
            <a:schemeClr val="lt1"/>
          </a:fillRef>
          <a:effectRef idx="0">
            <a:schemeClr val="accent1"/>
          </a:effectRef>
          <a:fontRef idx="minor">
            <a:schemeClr val="dk1"/>
          </a:fontRef>
        </p:style>
        <p:txBody>
          <a:bodyPr tIns="182880" bIns="182880">
            <a:normAutofit fontScale="92500" lnSpcReduction="20000"/>
          </a:bodyPr>
          <a:lstStyle/>
          <a:p>
            <a:pPr>
              <a:lnSpc>
                <a:spcPct val="120000"/>
              </a:lnSpc>
              <a:spcBef>
                <a:spcPts val="0"/>
              </a:spcBef>
              <a:spcAft>
                <a:spcPts val="1200"/>
              </a:spcAft>
            </a:pPr>
            <a:r>
              <a:rPr lang="en-US" sz="3000" dirty="0" smtClean="0">
                <a:solidFill>
                  <a:srgbClr val="FF0000"/>
                </a:solidFill>
              </a:rPr>
              <a:t>Changing walking speed changes the fertilizer application rate. </a:t>
            </a:r>
          </a:p>
          <a:p>
            <a:pPr>
              <a:lnSpc>
                <a:spcPct val="120000"/>
              </a:lnSpc>
              <a:spcBef>
                <a:spcPts val="0"/>
              </a:spcBef>
              <a:spcAft>
                <a:spcPts val="1200"/>
              </a:spcAft>
            </a:pPr>
            <a:r>
              <a:rPr lang="en-US" sz="3000" dirty="0" smtClean="0"/>
              <a:t>The applicator must maintain the same speed all day, every day.</a:t>
            </a:r>
          </a:p>
          <a:p>
            <a:pPr>
              <a:lnSpc>
                <a:spcPct val="110000"/>
              </a:lnSpc>
              <a:spcBef>
                <a:spcPts val="0"/>
              </a:spcBef>
            </a:pPr>
            <a:r>
              <a:rPr lang="en-US" sz="3000" dirty="0" smtClean="0"/>
              <a:t>Practice walking using a watch with a second hand, a metronome or a song with a steady beat.</a:t>
            </a:r>
          </a:p>
          <a:p>
            <a:endParaRPr lang="en-US" sz="1600" dirty="0" smtClean="0"/>
          </a:p>
        </p:txBody>
      </p:sp>
      <p:sp>
        <p:nvSpPr>
          <p:cNvPr id="3" name="Title 2"/>
          <p:cNvSpPr>
            <a:spLocks noGrp="1"/>
          </p:cNvSpPr>
          <p:nvPr>
            <p:ph type="title"/>
          </p:nvPr>
        </p:nvSpPr>
        <p:spPr>
          <a:xfrm>
            <a:off x="457200" y="685800"/>
            <a:ext cx="8229600" cy="533400"/>
          </a:xfrm>
        </p:spPr>
        <p:txBody>
          <a:bodyPr>
            <a:normAutofit fontScale="90000"/>
          </a:bodyPr>
          <a:lstStyle/>
          <a:p>
            <a:r>
              <a:rPr lang="en-US" sz="4400" dirty="0" smtClean="0">
                <a:solidFill>
                  <a:srgbClr val="00B0F0"/>
                </a:solidFill>
                <a:effectLst>
                  <a:outerShdw blurRad="38100" dist="38100" dir="2700000" algn="tl">
                    <a:srgbClr val="000000">
                      <a:alpha val="43137"/>
                    </a:srgbClr>
                  </a:outerShdw>
                </a:effectLst>
              </a:rPr>
              <a:t>Equipment Calibration </a:t>
            </a:r>
            <a:r>
              <a:rPr lang="en-US" sz="4000" dirty="0" smtClean="0">
                <a:solidFill>
                  <a:srgbClr val="00B0F0"/>
                </a:solidFill>
              </a:rPr>
              <a:t/>
            </a:r>
            <a:br>
              <a:rPr lang="en-US" sz="4000" dirty="0" smtClean="0">
                <a:solidFill>
                  <a:srgbClr val="00B0F0"/>
                </a:solidFill>
              </a:rPr>
            </a:br>
            <a:endParaRPr lang="en-US" sz="4000" dirty="0">
              <a:solidFill>
                <a:srgbClr val="00B0F0"/>
              </a:solidFill>
            </a:endParaRPr>
          </a:p>
        </p:txBody>
      </p:sp>
      <p:pic>
        <p:nvPicPr>
          <p:cNvPr id="1026" name="Picture 2" descr="C:\Documents and Settings\McGowaJJ\Local Settings\Temporary Internet Files\Content.IE5\L6O9BL1X\MM900323738[1].gif"/>
          <p:cNvPicPr>
            <a:picLocks noChangeAspect="1" noChangeArrowheads="1" noCrop="1"/>
          </p:cNvPicPr>
          <p:nvPr/>
        </p:nvPicPr>
        <p:blipFill>
          <a:blip r:embed="rId2" cstate="print"/>
          <a:srcRect/>
          <a:stretch>
            <a:fillRect/>
          </a:stretch>
        </p:blipFill>
        <p:spPr bwMode="auto">
          <a:xfrm>
            <a:off x="5562600" y="4953000"/>
            <a:ext cx="2057400" cy="1765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343400"/>
          </a:xfrm>
        </p:spPr>
        <p:style>
          <a:lnRef idx="2">
            <a:schemeClr val="accent1"/>
          </a:lnRef>
          <a:fillRef idx="1">
            <a:schemeClr val="lt1"/>
          </a:fillRef>
          <a:effectRef idx="0">
            <a:schemeClr val="accent1"/>
          </a:effectRef>
          <a:fontRef idx="minor">
            <a:schemeClr val="dk1"/>
          </a:fontRef>
        </p:style>
        <p:txBody>
          <a:bodyPr tIns="182880">
            <a:noAutofit/>
          </a:bodyPr>
          <a:lstStyle/>
          <a:p>
            <a:pPr>
              <a:spcBef>
                <a:spcPts val="0"/>
              </a:spcBef>
              <a:spcAft>
                <a:spcPts val="1200"/>
              </a:spcAft>
            </a:pPr>
            <a:r>
              <a:rPr lang="en-US" sz="2800" dirty="0" smtClean="0"/>
              <a:t>Check the total amount of fertilizer applied after half a day. Does the amount applied match what should have been applied based on property size?</a:t>
            </a:r>
          </a:p>
          <a:p>
            <a:pPr>
              <a:spcBef>
                <a:spcPts val="0"/>
              </a:spcBef>
              <a:spcAft>
                <a:spcPts val="1200"/>
              </a:spcAft>
            </a:pPr>
            <a:r>
              <a:rPr lang="en-US" sz="2800" dirty="0" smtClean="0"/>
              <a:t>If not, and your walking speed has not changed, you may need to adjust the setting up or down slightly.</a:t>
            </a:r>
          </a:p>
          <a:p>
            <a:pPr>
              <a:spcBef>
                <a:spcPts val="0"/>
              </a:spcBef>
              <a:spcAft>
                <a:spcPts val="1200"/>
              </a:spcAft>
            </a:pPr>
            <a:r>
              <a:rPr lang="en-US" sz="2800" dirty="0" smtClean="0"/>
              <a:t>The CPFA should provide guidance for field adjustments.</a:t>
            </a:r>
          </a:p>
        </p:txBody>
      </p:sp>
      <p:sp>
        <p:nvSpPr>
          <p:cNvPr id="3" name="Title 2"/>
          <p:cNvSpPr>
            <a:spLocks noGrp="1"/>
          </p:cNvSpPr>
          <p:nvPr>
            <p:ph type="title"/>
          </p:nvPr>
        </p:nvSpPr>
        <p:spPr/>
        <p:txBody>
          <a:bodyPr/>
          <a:lstStyle/>
          <a:p>
            <a:r>
              <a:rPr lang="en-US" dirty="0" smtClean="0">
                <a:solidFill>
                  <a:srgbClr val="00B0F0"/>
                </a:solidFill>
                <a:effectLst>
                  <a:outerShdw blurRad="38100" dist="38100" dir="2700000" algn="tl">
                    <a:srgbClr val="000000">
                      <a:alpha val="43137"/>
                    </a:srgbClr>
                  </a:outerShdw>
                </a:effectLst>
              </a:rPr>
              <a:t>Field Adjustments</a:t>
            </a:r>
            <a:endParaRPr lang="en-US" dirty="0">
              <a:solidFill>
                <a:srgbClr val="00B0F0"/>
              </a:solidFill>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471672"/>
          </a:xfrm>
        </p:spPr>
        <p:style>
          <a:lnRef idx="2">
            <a:schemeClr val="accent1"/>
          </a:lnRef>
          <a:fillRef idx="1">
            <a:schemeClr val="lt1"/>
          </a:fillRef>
          <a:effectRef idx="0">
            <a:schemeClr val="accent1"/>
          </a:effectRef>
          <a:fontRef idx="minor">
            <a:schemeClr val="dk1"/>
          </a:fontRef>
        </p:style>
        <p:txBody>
          <a:bodyPr tIns="182880">
            <a:normAutofit lnSpcReduction="10000"/>
          </a:bodyPr>
          <a:lstStyle/>
          <a:p>
            <a:pPr>
              <a:spcAft>
                <a:spcPts val="1200"/>
              </a:spcAft>
            </a:pPr>
            <a:r>
              <a:rPr lang="en-US" sz="2800" dirty="0" smtClean="0"/>
              <a:t>As equipment wears, the setting may need to be adjusted.</a:t>
            </a:r>
          </a:p>
          <a:p>
            <a:pPr>
              <a:spcBef>
                <a:spcPts val="0"/>
              </a:spcBef>
              <a:spcAft>
                <a:spcPts val="1200"/>
              </a:spcAft>
            </a:pPr>
            <a:r>
              <a:rPr lang="en-US" sz="2800" dirty="0" smtClean="0"/>
              <a:t>Changes may be temporary. High humidity can cause fertilizer pellets to stick together.</a:t>
            </a:r>
          </a:p>
          <a:p>
            <a:pPr>
              <a:spcBef>
                <a:spcPts val="0"/>
              </a:spcBef>
            </a:pPr>
            <a:r>
              <a:rPr lang="en-US" sz="2800" dirty="0" smtClean="0"/>
              <a:t>If you have adjusted the setting to compensate for humidity, remember to change back the next day.</a:t>
            </a:r>
            <a:endParaRPr lang="en-US" sz="2800" dirty="0"/>
          </a:p>
        </p:txBody>
      </p:sp>
      <p:sp>
        <p:nvSpPr>
          <p:cNvPr id="3" name="Title 2"/>
          <p:cNvSpPr>
            <a:spLocks noGrp="1"/>
          </p:cNvSpPr>
          <p:nvPr>
            <p:ph type="title"/>
          </p:nvPr>
        </p:nvSpPr>
        <p:spPr/>
        <p:txBody>
          <a:bodyPr/>
          <a:lstStyle/>
          <a:p>
            <a:r>
              <a:rPr lang="en-US" dirty="0" smtClean="0">
                <a:solidFill>
                  <a:srgbClr val="00B0F0"/>
                </a:solidFill>
                <a:effectLst>
                  <a:outerShdw blurRad="38100" dist="38100" dir="2700000" algn="tl">
                    <a:srgbClr val="000000">
                      <a:alpha val="43137"/>
                    </a:srgbClr>
                  </a:outerShdw>
                </a:effectLst>
              </a:rPr>
              <a:t>Field Adjustments</a:t>
            </a:r>
            <a:endParaRPr lang="en-US" dirty="0"/>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785872"/>
          </a:xfrm>
        </p:spPr>
        <p:style>
          <a:lnRef idx="2">
            <a:schemeClr val="accent1"/>
          </a:lnRef>
          <a:fillRef idx="1">
            <a:schemeClr val="lt1"/>
          </a:fillRef>
          <a:effectRef idx="0">
            <a:schemeClr val="accent1"/>
          </a:effectRef>
          <a:fontRef idx="minor">
            <a:schemeClr val="dk1"/>
          </a:fontRef>
        </p:style>
        <p:txBody>
          <a:bodyPr tIns="182880">
            <a:normAutofit lnSpcReduction="10000"/>
          </a:bodyPr>
          <a:lstStyle/>
          <a:p>
            <a:pPr>
              <a:spcAft>
                <a:spcPts val="1200"/>
              </a:spcAft>
            </a:pPr>
            <a:r>
              <a:rPr lang="en-US" sz="2800" dirty="0" smtClean="0"/>
              <a:t>Spreaders should be calibrated at least annually and whenever something changes, for example, changing from lime to fertilizer.</a:t>
            </a:r>
          </a:p>
          <a:p>
            <a:pPr>
              <a:spcBef>
                <a:spcPts val="0"/>
              </a:spcBef>
            </a:pPr>
            <a:r>
              <a:rPr lang="en-US" sz="2800" dirty="0" smtClean="0"/>
              <a:t>If equipment or parts are changed, the spreader should be re-calibrated.</a:t>
            </a:r>
            <a:endParaRPr lang="en-US" sz="2800" dirty="0"/>
          </a:p>
        </p:txBody>
      </p:sp>
      <p:sp>
        <p:nvSpPr>
          <p:cNvPr id="3" name="Title 2"/>
          <p:cNvSpPr>
            <a:spLocks noGrp="1"/>
          </p:cNvSpPr>
          <p:nvPr>
            <p:ph type="title"/>
          </p:nvPr>
        </p:nvSpPr>
        <p:spPr/>
        <p:txBody>
          <a:bodyPr/>
          <a:lstStyle/>
          <a:p>
            <a:r>
              <a:rPr lang="en-US" dirty="0" smtClean="0">
                <a:solidFill>
                  <a:srgbClr val="00B0F0"/>
                </a:solidFill>
              </a:rPr>
              <a:t>Spreader Calibration</a:t>
            </a:r>
            <a:endParaRPr lang="en-US" dirty="0">
              <a:solidFill>
                <a:srgbClr val="00B0F0"/>
              </a:solidFill>
            </a:endParaRPr>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effectLst>
                  <a:outerShdw blurRad="38100" dist="38100" dir="2700000" algn="tl">
                    <a:srgbClr val="000000">
                      <a:alpha val="43137"/>
                    </a:srgbClr>
                  </a:outerShdw>
                </a:effectLst>
              </a:rPr>
              <a:t>Spreader Calibration</a:t>
            </a:r>
            <a:endParaRPr lang="en-US" dirty="0">
              <a:solidFill>
                <a:srgbClr val="00B0F0"/>
              </a:solidFill>
              <a:effectLst>
                <a:outerShdw blurRad="38100" dist="38100" dir="2700000" algn="tl">
                  <a:srgbClr val="000000">
                    <a:alpha val="43137"/>
                  </a:srgbClr>
                </a:outerShdw>
              </a:effectLst>
            </a:endParaRPr>
          </a:p>
        </p:txBody>
      </p:sp>
      <p:sp>
        <p:nvSpPr>
          <p:cNvPr id="3" name="TextBox 2"/>
          <p:cNvSpPr txBox="1"/>
          <p:nvPr/>
        </p:nvSpPr>
        <p:spPr>
          <a:xfrm>
            <a:off x="609600" y="1371600"/>
            <a:ext cx="7391400" cy="1800493"/>
          </a:xfrm>
          <a:prstGeom prst="rect">
            <a:avLst/>
          </a:prstGeom>
        </p:spPr>
        <p:style>
          <a:lnRef idx="2">
            <a:schemeClr val="accent1"/>
          </a:lnRef>
          <a:fillRef idx="1">
            <a:schemeClr val="lt1"/>
          </a:fillRef>
          <a:effectRef idx="0">
            <a:schemeClr val="accent1"/>
          </a:effectRef>
          <a:fontRef idx="minor">
            <a:schemeClr val="dk1"/>
          </a:fontRef>
        </p:style>
        <p:txBody>
          <a:bodyPr wrap="square" tIns="182880" rtlCol="0">
            <a:spAutoFit/>
          </a:bodyPr>
          <a:lstStyle/>
          <a:p>
            <a:r>
              <a:rPr lang="en-US" sz="2800" dirty="0" smtClean="0"/>
              <a:t>The CPFA will determine the swath width and </a:t>
            </a:r>
            <a:r>
              <a:rPr lang="en-US" sz="2800" smtClean="0"/>
              <a:t>instruct you on </a:t>
            </a:r>
            <a:r>
              <a:rPr lang="en-US" sz="2800" dirty="0" smtClean="0"/>
              <a:t>how far apart each successive pass should be.</a:t>
            </a:r>
          </a:p>
          <a:p>
            <a:endParaRPr lang="en-US" dirty="0" smtClean="0"/>
          </a:p>
        </p:txBody>
      </p:sp>
      <p:graphicFrame>
        <p:nvGraphicFramePr>
          <p:cNvPr id="5" name="Object 4"/>
          <p:cNvGraphicFramePr>
            <a:graphicFrameLocks/>
          </p:cNvGraphicFramePr>
          <p:nvPr/>
        </p:nvGraphicFramePr>
        <p:xfrm>
          <a:off x="1524000" y="1397000"/>
          <a:ext cx="6096000" cy="4064000"/>
        </p:xfrm>
        <a:graphic>
          <a:graphicData uri="http://schemas.openxmlformats.org/presentationml/2006/ole">
            <p:oleObj spid="_x0000_s1026" name="Acrobat Document" r:id="rId3" imgW="0" imgH="0" progId="Acrobat.Document.11">
              <p:embed/>
            </p:oleObj>
          </a:graphicData>
        </a:graphic>
      </p:graphicFrame>
      <p:graphicFrame>
        <p:nvGraphicFramePr>
          <p:cNvPr id="7" name="Object 6"/>
          <p:cNvGraphicFramePr>
            <a:graphicFrameLocks/>
          </p:cNvGraphicFramePr>
          <p:nvPr/>
        </p:nvGraphicFramePr>
        <p:xfrm>
          <a:off x="1828800" y="3505200"/>
          <a:ext cx="5791200" cy="2438400"/>
        </p:xfrm>
        <a:graphic>
          <a:graphicData uri="http://schemas.openxmlformats.org/presentationml/2006/ole">
            <p:oleObj spid="_x0000_s1027" name="Acrobat Document" r:id="rId4" imgW="0" imgH="0" progId="Acrobat.Document.11">
              <p:embed/>
            </p:oleObj>
          </a:graphicData>
        </a:graphic>
      </p:graphicFrame>
      <p:graphicFrame>
        <p:nvGraphicFramePr>
          <p:cNvPr id="8" name="Object 7"/>
          <p:cNvGraphicFramePr>
            <a:graphicFrameLocks noChangeAspect="1"/>
          </p:cNvGraphicFramePr>
          <p:nvPr/>
        </p:nvGraphicFramePr>
        <p:xfrm>
          <a:off x="2286000" y="3505200"/>
          <a:ext cx="4638528" cy="2533650"/>
        </p:xfrm>
        <a:graphic>
          <a:graphicData uri="http://schemas.openxmlformats.org/presentationml/2006/ole">
            <p:oleObj spid="_x0000_s1028" name="Acrobat Document" r:id="rId5" imgW="2266667" imgH="1238423" progId="Acrobat.Document.11">
              <p:embed/>
            </p:oleObj>
          </a:graphicData>
        </a:graphic>
      </p:graphicFrame>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3395471"/>
          </a:xfrm>
        </p:spPr>
        <p:style>
          <a:lnRef idx="2">
            <a:schemeClr val="accent4"/>
          </a:lnRef>
          <a:fillRef idx="1">
            <a:schemeClr val="lt1"/>
          </a:fillRef>
          <a:effectRef idx="0">
            <a:schemeClr val="accent4"/>
          </a:effectRef>
          <a:fontRef idx="minor">
            <a:schemeClr val="dk1"/>
          </a:fontRef>
        </p:style>
        <p:txBody>
          <a:bodyPr tIns="182880">
            <a:noAutofit/>
          </a:bodyPr>
          <a:lstStyle/>
          <a:p>
            <a:pPr>
              <a:spcBef>
                <a:spcPts val="0"/>
              </a:spcBef>
              <a:spcAft>
                <a:spcPts val="1200"/>
              </a:spcAft>
            </a:pPr>
            <a:r>
              <a:rPr lang="en-US" sz="2800" dirty="0" smtClean="0"/>
              <a:t>The CPFA is responsible for selecting the correct nozzle and calibrating the hose &amp; gun sprayer.</a:t>
            </a:r>
          </a:p>
          <a:p>
            <a:pPr>
              <a:spcBef>
                <a:spcPts val="0"/>
              </a:spcBef>
            </a:pPr>
            <a:r>
              <a:rPr lang="en-US" sz="2800" dirty="0" smtClean="0"/>
              <a:t>As with a drop spreader or a broadcast spreader, pace is critical. The trained applicator should practice pace on a training course set up by the CPFA</a:t>
            </a:r>
          </a:p>
        </p:txBody>
      </p:sp>
      <p:sp>
        <p:nvSpPr>
          <p:cNvPr id="3" name="Title 2"/>
          <p:cNvSpPr>
            <a:spLocks noGrp="1"/>
          </p:cNvSpPr>
          <p:nvPr>
            <p:ph type="title"/>
          </p:nvPr>
        </p:nvSpPr>
        <p:spPr/>
        <p:txBody>
          <a:bodyPr/>
          <a:lstStyle/>
          <a:p>
            <a:r>
              <a:rPr lang="en-US" dirty="0" smtClean="0">
                <a:solidFill>
                  <a:srgbClr val="00B0F0"/>
                </a:solidFill>
              </a:rPr>
              <a:t>Hose &amp; Gun Sprayer Calibration</a:t>
            </a:r>
            <a:endParaRPr lang="en-US" dirty="0">
              <a:solidFill>
                <a:srgbClr val="00B0F0"/>
              </a:solidFill>
            </a:endParaRPr>
          </a:p>
        </p:txBody>
      </p:sp>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3090671"/>
          </a:xfrm>
        </p:spPr>
        <p:style>
          <a:lnRef idx="2">
            <a:schemeClr val="accent1"/>
          </a:lnRef>
          <a:fillRef idx="1">
            <a:schemeClr val="lt1"/>
          </a:fillRef>
          <a:effectRef idx="0">
            <a:schemeClr val="accent1"/>
          </a:effectRef>
          <a:fontRef idx="minor">
            <a:schemeClr val="dk1"/>
          </a:fontRef>
        </p:style>
        <p:txBody>
          <a:bodyPr tIns="182880">
            <a:normAutofit lnSpcReduction="10000"/>
          </a:bodyPr>
          <a:lstStyle/>
          <a:p>
            <a:pPr>
              <a:spcAft>
                <a:spcPts val="1200"/>
              </a:spcAft>
            </a:pPr>
            <a:r>
              <a:rPr lang="en-US" sz="2800" dirty="0" smtClean="0"/>
              <a:t>Check the flow rate each day to make sure it has not changed.</a:t>
            </a:r>
          </a:p>
          <a:p>
            <a:pPr>
              <a:spcBef>
                <a:spcPts val="0"/>
              </a:spcBef>
            </a:pPr>
            <a:r>
              <a:rPr lang="en-US" sz="2800" dirty="0" smtClean="0"/>
              <a:t>If your supervisor does not perform this task, he or she should instruct you how to perform a bucket check following the procedures in the Maryland Professional Lawn Care Manual.</a:t>
            </a:r>
          </a:p>
          <a:p>
            <a:pPr>
              <a:buNone/>
            </a:pPr>
            <a:endParaRPr lang="en-US" dirty="0"/>
          </a:p>
        </p:txBody>
      </p:sp>
      <p:sp>
        <p:nvSpPr>
          <p:cNvPr id="3" name="Title 2"/>
          <p:cNvSpPr>
            <a:spLocks noGrp="1"/>
          </p:cNvSpPr>
          <p:nvPr>
            <p:ph type="title"/>
          </p:nvPr>
        </p:nvSpPr>
        <p:spPr/>
        <p:txBody>
          <a:bodyPr/>
          <a:lstStyle/>
          <a:p>
            <a:r>
              <a:rPr lang="en-US" dirty="0" smtClean="0">
                <a:solidFill>
                  <a:srgbClr val="00B0F0"/>
                </a:solidFill>
              </a:rPr>
              <a:t>Hose &amp; Gun Sprayer Calibration</a:t>
            </a:r>
            <a:endParaRPr lang="en-US" dirty="0"/>
          </a:p>
        </p:txBody>
      </p: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328672"/>
          </a:xfrm>
        </p:spPr>
        <p:style>
          <a:lnRef idx="2">
            <a:schemeClr val="accent1"/>
          </a:lnRef>
          <a:fillRef idx="1">
            <a:schemeClr val="lt1"/>
          </a:fillRef>
          <a:effectRef idx="0">
            <a:schemeClr val="accent1"/>
          </a:effectRef>
          <a:fontRef idx="minor">
            <a:schemeClr val="dk1"/>
          </a:fontRef>
        </p:style>
        <p:txBody>
          <a:bodyPr tIns="182880">
            <a:normAutofit lnSpcReduction="10000"/>
          </a:bodyPr>
          <a:lstStyle/>
          <a:p>
            <a:pPr>
              <a:spcAft>
                <a:spcPts val="1200"/>
              </a:spcAft>
            </a:pPr>
            <a:r>
              <a:rPr lang="en-US" sz="2800" dirty="0" smtClean="0">
                <a:solidFill>
                  <a:srgbClr val="C00000"/>
                </a:solidFill>
              </a:rPr>
              <a:t>Inspect</a:t>
            </a:r>
            <a:r>
              <a:rPr lang="en-US" sz="2800" dirty="0" smtClean="0"/>
              <a:t> your equipment daily to ensure that it continues to operate properly.</a:t>
            </a:r>
          </a:p>
          <a:p>
            <a:pPr>
              <a:spcBef>
                <a:spcPts val="0"/>
              </a:spcBef>
            </a:pPr>
            <a:r>
              <a:rPr lang="en-US" sz="2800" dirty="0" smtClean="0">
                <a:solidFill>
                  <a:srgbClr val="C00000"/>
                </a:solidFill>
              </a:rPr>
              <a:t>Clean</a:t>
            </a:r>
            <a:r>
              <a:rPr lang="en-US" sz="2800" dirty="0" smtClean="0"/>
              <a:t> equipment as needed to prevent blocked openings and ensure the impeller spins freely.</a:t>
            </a:r>
          </a:p>
          <a:p>
            <a:pPr>
              <a:buNone/>
            </a:pPr>
            <a:endParaRPr lang="en-US" dirty="0" smtClean="0"/>
          </a:p>
        </p:txBody>
      </p:sp>
      <p:sp>
        <p:nvSpPr>
          <p:cNvPr id="3" name="Title 2"/>
          <p:cNvSpPr>
            <a:spLocks noGrp="1"/>
          </p:cNvSpPr>
          <p:nvPr>
            <p:ph type="title"/>
          </p:nvPr>
        </p:nvSpPr>
        <p:spPr/>
        <p:txBody>
          <a:bodyPr/>
          <a:lstStyle/>
          <a:p>
            <a:r>
              <a:rPr lang="en-US" dirty="0" smtClean="0">
                <a:solidFill>
                  <a:srgbClr val="00B0F0"/>
                </a:solidFill>
                <a:effectLst>
                  <a:outerShdw blurRad="38100" dist="38100" dir="2700000" algn="tl">
                    <a:srgbClr val="000000">
                      <a:alpha val="43137"/>
                    </a:srgbClr>
                  </a:outerShdw>
                </a:effectLst>
              </a:rPr>
              <a:t>Check your equipment</a:t>
            </a:r>
            <a:endParaRPr lang="en-US" dirty="0">
              <a:solidFill>
                <a:srgbClr val="00B0F0"/>
              </a:solidFill>
              <a:effectLst>
                <a:outerShdw blurRad="38100" dist="38100" dir="2700000" algn="tl">
                  <a:srgbClr val="000000">
                    <a:alpha val="43137"/>
                  </a:srgbClr>
                </a:outerShdw>
              </a:effectLst>
            </a:endParaRPr>
          </a:p>
        </p:txBody>
      </p:sp>
      <p:pic>
        <p:nvPicPr>
          <p:cNvPr id="6149" name="Picture 5" descr="C:\Users\McGowajj\AppData\Local\Microsoft\Windows\Temporary Internet Files\Content.IE5\1LX6TS41\MC900280771[1].wmf"/>
          <p:cNvPicPr>
            <a:picLocks noChangeAspect="1" noChangeArrowheads="1"/>
          </p:cNvPicPr>
          <p:nvPr/>
        </p:nvPicPr>
        <p:blipFill>
          <a:blip r:embed="rId2" cstate="print"/>
          <a:srcRect/>
          <a:stretch>
            <a:fillRect/>
          </a:stretch>
        </p:blipFill>
        <p:spPr bwMode="auto">
          <a:xfrm>
            <a:off x="5334000" y="3962400"/>
            <a:ext cx="2257331" cy="2605889"/>
          </a:xfrm>
          <a:prstGeom prst="rect">
            <a:avLst/>
          </a:prstGeom>
          <a:noFill/>
        </p:spPr>
      </p:pic>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1828800"/>
            <a:ext cx="7772400" cy="1199704"/>
          </a:xfrm>
        </p:spPr>
        <p:txBody>
          <a:bodyPr>
            <a:normAutofit/>
          </a:bodyPr>
          <a:lstStyle/>
          <a:p>
            <a:pPr algn="l"/>
            <a:r>
              <a:rPr lang="en-US" sz="4400" b="1" dirty="0" smtClean="0">
                <a:solidFill>
                  <a:srgbClr val="00B0F0"/>
                </a:solidFill>
                <a:effectLst>
                  <a:outerShdw blurRad="38100" dist="38100" dir="2700000" algn="tl">
                    <a:srgbClr val="000000">
                      <a:alpha val="43137"/>
                    </a:srgbClr>
                  </a:outerShdw>
                </a:effectLst>
              </a:rPr>
              <a:t>Reading a Fertilizer Label</a:t>
            </a:r>
            <a:endParaRPr lang="en-US" sz="4400" b="1" dirty="0">
              <a:solidFill>
                <a:srgbClr val="00B0F0"/>
              </a:solidFill>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319272"/>
          </a:xfrm>
        </p:spPr>
        <p:style>
          <a:lnRef idx="2">
            <a:schemeClr val="accent1"/>
          </a:lnRef>
          <a:fillRef idx="1">
            <a:schemeClr val="lt1"/>
          </a:fillRef>
          <a:effectRef idx="0">
            <a:schemeClr val="accent1"/>
          </a:effectRef>
          <a:fontRef idx="minor">
            <a:schemeClr val="dk1"/>
          </a:fontRef>
        </p:style>
        <p:txBody>
          <a:bodyPr tIns="91440">
            <a:normAutofit lnSpcReduction="10000"/>
          </a:bodyPr>
          <a:lstStyle/>
          <a:p>
            <a:pPr>
              <a:spcAft>
                <a:spcPts val="1200"/>
              </a:spcAft>
            </a:pPr>
            <a:r>
              <a:rPr lang="en-US" sz="2800" dirty="0" smtClean="0"/>
              <a:t>To comply with the Clean Water Act, Maryland and other nearby states are required to reduce the amount of nitrogen and phosphorus entering the Chesapeake Bay.</a:t>
            </a:r>
          </a:p>
          <a:p>
            <a:r>
              <a:rPr lang="en-US" sz="2800" dirty="0" smtClean="0"/>
              <a:t>The new fertilizer law was designed to keep fertilizer out of the water.</a:t>
            </a:r>
          </a:p>
          <a:p>
            <a:pPr>
              <a:buNone/>
            </a:pPr>
            <a:endParaRPr lang="en-US" sz="2400" dirty="0" smtClean="0"/>
          </a:p>
          <a:p>
            <a:endParaRPr lang="en-US" dirty="0"/>
          </a:p>
        </p:txBody>
      </p:sp>
      <p:sp>
        <p:nvSpPr>
          <p:cNvPr id="3" name="Title 2"/>
          <p:cNvSpPr>
            <a:spLocks noGrp="1"/>
          </p:cNvSpPr>
          <p:nvPr>
            <p:ph type="title"/>
          </p:nvPr>
        </p:nvSpPr>
        <p:spPr/>
        <p:txBody>
          <a:bodyPr/>
          <a:lstStyle/>
          <a:p>
            <a:r>
              <a:rPr lang="en-US" dirty="0" smtClean="0">
                <a:solidFill>
                  <a:srgbClr val="00B0F0"/>
                </a:solidFill>
                <a:effectLst>
                  <a:outerShdw blurRad="38100" dist="38100" dir="2700000" algn="tl">
                    <a:srgbClr val="000000">
                      <a:alpha val="43137"/>
                    </a:srgbClr>
                  </a:outerShdw>
                </a:effectLst>
              </a:rPr>
              <a:t>Fertilizer Risk</a:t>
            </a:r>
            <a:endParaRPr lang="en-US" dirty="0">
              <a:solidFill>
                <a:srgbClr val="00B0F0"/>
              </a:solidFill>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solidFill>
                  <a:srgbClr val="00B0F0"/>
                </a:solidFill>
              </a:rPr>
              <a:t>How to read a fertilizer label</a:t>
            </a:r>
            <a:endParaRPr lang="en-US" dirty="0">
              <a:solidFill>
                <a:srgbClr val="00B0F0"/>
              </a:solidFill>
            </a:endParaRPr>
          </a:p>
        </p:txBody>
      </p:sp>
      <p:sp>
        <p:nvSpPr>
          <p:cNvPr id="3" name="TextBox 2"/>
          <p:cNvSpPr txBox="1"/>
          <p:nvPr/>
        </p:nvSpPr>
        <p:spPr>
          <a:xfrm>
            <a:off x="533400" y="1295400"/>
            <a:ext cx="8153400" cy="5093702"/>
          </a:xfrm>
          <a:prstGeom prst="rect">
            <a:avLst/>
          </a:prstGeom>
        </p:spPr>
        <p:style>
          <a:lnRef idx="2">
            <a:schemeClr val="accent1"/>
          </a:lnRef>
          <a:fillRef idx="1">
            <a:schemeClr val="lt1"/>
          </a:fillRef>
          <a:effectRef idx="0">
            <a:schemeClr val="accent1"/>
          </a:effectRef>
          <a:fontRef idx="minor">
            <a:schemeClr val="dk1"/>
          </a:fontRef>
        </p:style>
        <p:txBody>
          <a:bodyPr wrap="square" tIns="182880" rtlCol="0">
            <a:spAutoFit/>
          </a:bodyPr>
          <a:lstStyle/>
          <a:p>
            <a:r>
              <a:rPr lang="en-US" sz="2800" dirty="0" smtClean="0"/>
              <a:t>Looking at a bag of fertilizer, you will see 3 numbers, for example: </a:t>
            </a:r>
            <a:r>
              <a:rPr lang="en-US" sz="2800" b="1" dirty="0" smtClean="0"/>
              <a:t>22-0-10</a:t>
            </a:r>
          </a:p>
          <a:p>
            <a:endParaRPr lang="en-US" sz="1200" b="1" dirty="0" smtClean="0"/>
          </a:p>
          <a:p>
            <a:r>
              <a:rPr lang="en-US" sz="2800" dirty="0" smtClean="0"/>
              <a:t>These three numbers tell you the percent by weight of the 3 most important fertilizer ingredients:</a:t>
            </a:r>
          </a:p>
          <a:p>
            <a:endParaRPr lang="en-US" sz="1200" dirty="0" smtClean="0"/>
          </a:p>
          <a:p>
            <a:r>
              <a:rPr lang="en-US" sz="2800" dirty="0" smtClean="0"/>
              <a:t>% Total Nitrogen (N), % Available Phosphate (P</a:t>
            </a:r>
            <a:r>
              <a:rPr lang="en-US" sz="2800" baseline="-25000" dirty="0" smtClean="0"/>
              <a:t>2</a:t>
            </a:r>
            <a:r>
              <a:rPr lang="en-US" sz="2800" dirty="0" smtClean="0"/>
              <a:t>O</a:t>
            </a:r>
            <a:r>
              <a:rPr lang="en-US" sz="2800" baseline="-25000" dirty="0" smtClean="0"/>
              <a:t>5</a:t>
            </a:r>
            <a:r>
              <a:rPr lang="en-US" sz="2800" dirty="0" smtClean="0"/>
              <a:t>), and soluble Potash (K</a:t>
            </a:r>
            <a:r>
              <a:rPr lang="en-US" sz="2800" baseline="-25000" dirty="0" smtClean="0"/>
              <a:t>2</a:t>
            </a:r>
            <a:r>
              <a:rPr lang="en-US" sz="2800" dirty="0" smtClean="0"/>
              <a:t>O)</a:t>
            </a:r>
          </a:p>
          <a:p>
            <a:endParaRPr lang="en-US" sz="1200" dirty="0" smtClean="0"/>
          </a:p>
          <a:p>
            <a:r>
              <a:rPr lang="en-US" sz="2800" dirty="0" smtClean="0"/>
              <a:t>Note that by convention in the fertilizer industry, the numbers do not indicate elemental phosphorus (P) or potassium (K).</a:t>
            </a:r>
          </a:p>
        </p:txBody>
      </p:sp>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pPr algn="ctr"/>
            <a:r>
              <a:rPr lang="en-US" sz="4800" dirty="0" smtClean="0">
                <a:solidFill>
                  <a:srgbClr val="00B0F0"/>
                </a:solidFill>
              </a:rPr>
              <a:t>22-0-10</a:t>
            </a:r>
            <a:endParaRPr lang="en-US" sz="4800" dirty="0">
              <a:solidFill>
                <a:srgbClr val="00B0F0"/>
              </a:solidFill>
            </a:endParaRPr>
          </a:p>
        </p:txBody>
      </p:sp>
      <p:sp>
        <p:nvSpPr>
          <p:cNvPr id="3" name="TextBox 2"/>
          <p:cNvSpPr txBox="1"/>
          <p:nvPr/>
        </p:nvSpPr>
        <p:spPr>
          <a:xfrm>
            <a:off x="457200" y="990600"/>
            <a:ext cx="8458200" cy="5562600"/>
          </a:xfrm>
          <a:prstGeom prst="rect">
            <a:avLst/>
          </a:prstGeom>
        </p:spPr>
        <p:style>
          <a:lnRef idx="2">
            <a:schemeClr val="accent4"/>
          </a:lnRef>
          <a:fillRef idx="1">
            <a:schemeClr val="lt1"/>
          </a:fillRef>
          <a:effectRef idx="0">
            <a:schemeClr val="accent4"/>
          </a:effectRef>
          <a:fontRef idx="minor">
            <a:schemeClr val="dk1"/>
          </a:fontRef>
        </p:style>
        <p:txBody>
          <a:bodyPr wrap="square" tIns="182880" bIns="0" rtlCol="0">
            <a:spAutoFit/>
          </a:bodyPr>
          <a:lstStyle/>
          <a:p>
            <a:r>
              <a:rPr lang="en-US" sz="2800" dirty="0" smtClean="0"/>
              <a:t>The numbers on the fertilizer bag are always listed in the same order: N-P</a:t>
            </a:r>
            <a:r>
              <a:rPr lang="en-US" sz="2800" baseline="-25000" dirty="0" smtClean="0"/>
              <a:t>2</a:t>
            </a:r>
            <a:r>
              <a:rPr lang="en-US" sz="2800" dirty="0" smtClean="0"/>
              <a:t>O</a:t>
            </a:r>
            <a:r>
              <a:rPr lang="en-US" sz="2800" baseline="-25000" dirty="0" smtClean="0"/>
              <a:t>5</a:t>
            </a:r>
            <a:r>
              <a:rPr lang="en-US" sz="2800" dirty="0" smtClean="0"/>
              <a:t>-K</a:t>
            </a:r>
            <a:r>
              <a:rPr lang="en-US" sz="2800" baseline="-25000" dirty="0" smtClean="0"/>
              <a:t>2</a:t>
            </a:r>
            <a:r>
              <a:rPr lang="en-US" sz="2800" dirty="0" smtClean="0"/>
              <a:t>O</a:t>
            </a:r>
          </a:p>
          <a:p>
            <a:endParaRPr lang="en-US" sz="1400" dirty="0" smtClean="0"/>
          </a:p>
          <a:p>
            <a:r>
              <a:rPr lang="en-US" sz="2800" dirty="0" smtClean="0"/>
              <a:t>This fertilizer contains 22% nitrogen and 10% potash (K</a:t>
            </a:r>
            <a:r>
              <a:rPr lang="en-US" sz="2800" baseline="-25000" dirty="0" smtClean="0"/>
              <a:t>2</a:t>
            </a:r>
            <a:r>
              <a:rPr lang="en-US" sz="2800" dirty="0" smtClean="0"/>
              <a:t>O), but no phosphate (P</a:t>
            </a:r>
            <a:r>
              <a:rPr lang="en-US" sz="2800" baseline="-25000" dirty="0" smtClean="0"/>
              <a:t>2</a:t>
            </a:r>
            <a:r>
              <a:rPr lang="en-US" sz="2800" dirty="0" smtClean="0"/>
              <a:t>O</a:t>
            </a:r>
            <a:r>
              <a:rPr lang="en-US" sz="2800" baseline="-25000" dirty="0" smtClean="0"/>
              <a:t>5</a:t>
            </a:r>
            <a:r>
              <a:rPr lang="en-US" sz="2800" dirty="0" smtClean="0"/>
              <a:t>)</a:t>
            </a:r>
          </a:p>
          <a:p>
            <a:endParaRPr lang="en-US" sz="1200" dirty="0" smtClean="0"/>
          </a:p>
          <a:p>
            <a:r>
              <a:rPr lang="en-US" sz="2800" dirty="0" smtClean="0"/>
              <a:t>To determine how much of a nutrient is contained in a bag of fertilizer, multiply the weight of the bag by the percent of the nutrient, expressed as a decimal.</a:t>
            </a:r>
          </a:p>
          <a:p>
            <a:endParaRPr lang="en-US" sz="1200" dirty="0" smtClean="0"/>
          </a:p>
          <a:p>
            <a:r>
              <a:rPr lang="en-US" sz="2800" dirty="0" smtClean="0"/>
              <a:t>A 50 lb bag of 22-0-10 would contain (50 X 0.22) or 11 lbs of N, and (50 X 0.10) or 5 lbs </a:t>
            </a:r>
            <a:r>
              <a:rPr lang="en-US" sz="2800" smtClean="0"/>
              <a:t>of K</a:t>
            </a:r>
            <a:r>
              <a:rPr lang="en-US" sz="2800" baseline="-25000" smtClean="0"/>
              <a:t>2</a:t>
            </a:r>
            <a:r>
              <a:rPr lang="en-US" sz="2800" smtClean="0"/>
              <a:t>O</a:t>
            </a:r>
            <a:r>
              <a:rPr lang="en-US" sz="2800" baseline="-25000" smtClean="0"/>
              <a:t>.</a:t>
            </a:r>
            <a:endParaRPr lang="en-US" sz="2800" baseline="-25000" dirty="0" smtClean="0"/>
          </a:p>
        </p:txBody>
      </p:sp>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481072"/>
          </a:xfrm>
        </p:spPr>
        <p:style>
          <a:lnRef idx="2">
            <a:schemeClr val="accent1"/>
          </a:lnRef>
          <a:fillRef idx="1">
            <a:schemeClr val="lt1"/>
          </a:fillRef>
          <a:effectRef idx="0">
            <a:schemeClr val="accent1"/>
          </a:effectRef>
          <a:fontRef idx="minor">
            <a:schemeClr val="dk1"/>
          </a:fontRef>
        </p:style>
        <p:txBody>
          <a:bodyPr tIns="182880"/>
          <a:lstStyle/>
          <a:p>
            <a:pPr lvl="1">
              <a:spcAft>
                <a:spcPts val="1200"/>
              </a:spcAft>
              <a:buNone/>
            </a:pPr>
            <a:r>
              <a:rPr lang="en-US" dirty="0" smtClean="0"/>
              <a:t>				</a:t>
            </a:r>
            <a:r>
              <a:rPr lang="en-US" sz="4000" b="1" dirty="0" smtClean="0"/>
              <a:t>10-0-7-2</a:t>
            </a:r>
          </a:p>
          <a:p>
            <a:pPr>
              <a:spcBef>
                <a:spcPts val="0"/>
              </a:spcBef>
              <a:spcAft>
                <a:spcPts val="1200"/>
              </a:spcAft>
            </a:pPr>
            <a:r>
              <a:rPr lang="en-US" sz="2800" dirty="0" smtClean="0"/>
              <a:t>The 4</a:t>
            </a:r>
            <a:r>
              <a:rPr lang="en-US" sz="2800" baseline="30000" dirty="0" smtClean="0"/>
              <a:t>th</a:t>
            </a:r>
            <a:r>
              <a:rPr lang="en-US" sz="2800" dirty="0" smtClean="0"/>
              <a:t> number can be anything except nitrogen, phosphorus, or potassium.</a:t>
            </a:r>
          </a:p>
          <a:p>
            <a:pPr>
              <a:spcBef>
                <a:spcPts val="0"/>
              </a:spcBef>
            </a:pPr>
            <a:r>
              <a:rPr lang="en-US" dirty="0" smtClean="0"/>
              <a:t>Read the label to find out what it is.</a:t>
            </a:r>
          </a:p>
          <a:p>
            <a:endParaRPr lang="en-US" dirty="0"/>
          </a:p>
        </p:txBody>
      </p:sp>
      <p:sp>
        <p:nvSpPr>
          <p:cNvPr id="3" name="Title 2"/>
          <p:cNvSpPr>
            <a:spLocks noGrp="1"/>
          </p:cNvSpPr>
          <p:nvPr>
            <p:ph type="title"/>
          </p:nvPr>
        </p:nvSpPr>
        <p:spPr/>
        <p:txBody>
          <a:bodyPr/>
          <a:lstStyle/>
          <a:p>
            <a:r>
              <a:rPr lang="en-US" dirty="0" smtClean="0">
                <a:solidFill>
                  <a:srgbClr val="00B0F0"/>
                </a:solidFill>
              </a:rPr>
              <a:t>Some Bags Have 4 Numbers</a:t>
            </a:r>
            <a:endParaRPr lang="en-US" dirty="0">
              <a:solidFill>
                <a:srgbClr val="00B0F0"/>
              </a:solidFill>
            </a:endParaRPr>
          </a:p>
        </p:txBody>
      </p:sp>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547871"/>
          </a:xfrm>
        </p:spPr>
        <p:style>
          <a:lnRef idx="2">
            <a:schemeClr val="accent1"/>
          </a:lnRef>
          <a:fillRef idx="1">
            <a:schemeClr val="lt1"/>
          </a:fillRef>
          <a:effectRef idx="0">
            <a:schemeClr val="accent1"/>
          </a:effectRef>
          <a:fontRef idx="minor">
            <a:schemeClr val="dk1"/>
          </a:fontRef>
        </p:style>
        <p:txBody>
          <a:bodyPr tIns="182880" bIns="0">
            <a:normAutofit/>
          </a:bodyPr>
          <a:lstStyle/>
          <a:p>
            <a:pPr lvl="1">
              <a:buNone/>
            </a:pPr>
            <a:r>
              <a:rPr lang="en-US" sz="2800" dirty="0" smtClean="0"/>
              <a:t>There are 2 main forms of nitrogen that may be contained in the fertilizer.</a:t>
            </a:r>
          </a:p>
          <a:p>
            <a:pPr lvl="1"/>
            <a:r>
              <a:rPr lang="en-US" sz="2400" b="1" dirty="0" smtClean="0"/>
              <a:t> Quick release </a:t>
            </a:r>
            <a:r>
              <a:rPr lang="en-US" sz="2400" dirty="0" smtClean="0"/>
              <a:t>or water soluble nitrogen (WSN)</a:t>
            </a:r>
          </a:p>
          <a:p>
            <a:pPr lvl="1"/>
            <a:r>
              <a:rPr lang="en-US" sz="2400" b="1" dirty="0" smtClean="0"/>
              <a:t>Slow release, </a:t>
            </a:r>
            <a:r>
              <a:rPr lang="en-US" sz="2400" dirty="0" smtClean="0"/>
              <a:t>controlled-release, or water insoluble nitrogen (WIN) </a:t>
            </a:r>
            <a:endParaRPr lang="en-US" sz="2800" dirty="0" smtClean="0"/>
          </a:p>
          <a:p>
            <a:pPr marL="365760" lvl="1" indent="-256032">
              <a:spcBef>
                <a:spcPts val="400"/>
              </a:spcBef>
              <a:buSzPct val="68000"/>
              <a:buFont typeface="Wingdings 3"/>
              <a:buChar char=""/>
            </a:pPr>
            <a:r>
              <a:rPr lang="en-US" sz="2800" dirty="0" smtClean="0"/>
              <a:t>The law limits how much soluble nitrogen and how much total nitrogen may be applied</a:t>
            </a:r>
          </a:p>
          <a:p>
            <a:pPr lvl="1">
              <a:buNone/>
            </a:pPr>
            <a:endParaRPr lang="en-US" sz="2400" dirty="0" smtClean="0"/>
          </a:p>
        </p:txBody>
      </p:sp>
      <p:sp>
        <p:nvSpPr>
          <p:cNvPr id="3" name="Title 2"/>
          <p:cNvSpPr>
            <a:spLocks noGrp="1"/>
          </p:cNvSpPr>
          <p:nvPr>
            <p:ph type="title"/>
          </p:nvPr>
        </p:nvSpPr>
        <p:spPr/>
        <p:txBody>
          <a:bodyPr/>
          <a:lstStyle/>
          <a:p>
            <a:r>
              <a:rPr lang="en-US" dirty="0" smtClean="0">
                <a:solidFill>
                  <a:srgbClr val="00B0F0"/>
                </a:solidFill>
              </a:rPr>
              <a:t>Forms of Nitrogen</a:t>
            </a:r>
            <a:endParaRPr lang="en-US" dirty="0">
              <a:solidFill>
                <a:srgbClr val="00B0F0"/>
              </a:solidFill>
            </a:endParaRPr>
          </a:p>
        </p:txBody>
      </p:sp>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495800"/>
          </a:xfrm>
        </p:spPr>
        <p:style>
          <a:lnRef idx="2">
            <a:schemeClr val="accent1"/>
          </a:lnRef>
          <a:fillRef idx="1">
            <a:schemeClr val="lt1"/>
          </a:fillRef>
          <a:effectRef idx="0">
            <a:schemeClr val="accent1"/>
          </a:effectRef>
          <a:fontRef idx="minor">
            <a:schemeClr val="dk1"/>
          </a:fontRef>
        </p:style>
        <p:txBody>
          <a:bodyPr tIns="91440">
            <a:normAutofit lnSpcReduction="10000"/>
          </a:bodyPr>
          <a:lstStyle/>
          <a:p>
            <a:pPr>
              <a:spcAft>
                <a:spcPts val="1200"/>
              </a:spcAft>
            </a:pPr>
            <a:r>
              <a:rPr lang="en-US" sz="2800" dirty="0" smtClean="0"/>
              <a:t>Quick release nitrogen is immediately available for uptake by the grass. It is also more likely to leach into the groundwater.</a:t>
            </a:r>
          </a:p>
          <a:p>
            <a:pPr>
              <a:spcBef>
                <a:spcPts val="0"/>
              </a:spcBef>
              <a:spcAft>
                <a:spcPts val="1200"/>
              </a:spcAft>
            </a:pPr>
            <a:r>
              <a:rPr lang="en-US" sz="2800" dirty="0" smtClean="0"/>
              <a:t>Slow release nitrogen provides a continuous supply of nitrogen to the grass over an extended period of time. It won’t, however, cause the grass to immediately green up. </a:t>
            </a:r>
          </a:p>
          <a:p>
            <a:pPr>
              <a:spcBef>
                <a:spcPts val="0"/>
              </a:spcBef>
            </a:pPr>
            <a:r>
              <a:rPr lang="en-US" sz="2800" dirty="0" smtClean="0"/>
              <a:t>The ideal turf fertilizer contains a combination of quick release and slow release nitrogen.</a:t>
            </a:r>
          </a:p>
          <a:p>
            <a:endParaRPr lang="en-US" dirty="0"/>
          </a:p>
        </p:txBody>
      </p:sp>
      <p:sp>
        <p:nvSpPr>
          <p:cNvPr id="3" name="Title 2"/>
          <p:cNvSpPr>
            <a:spLocks noGrp="1"/>
          </p:cNvSpPr>
          <p:nvPr>
            <p:ph type="title"/>
          </p:nvPr>
        </p:nvSpPr>
        <p:spPr/>
        <p:txBody>
          <a:bodyPr/>
          <a:lstStyle/>
          <a:p>
            <a:r>
              <a:rPr lang="en-US" dirty="0" smtClean="0">
                <a:solidFill>
                  <a:srgbClr val="00B0F0"/>
                </a:solidFill>
                <a:effectLst>
                  <a:outerShdw blurRad="38100" dist="38100" dir="2700000" algn="tl">
                    <a:srgbClr val="000000">
                      <a:alpha val="43137"/>
                    </a:srgbClr>
                  </a:outerShdw>
                </a:effectLst>
              </a:rPr>
              <a:t>Forms of Nitrogen</a:t>
            </a:r>
            <a:endParaRPr lang="en-US" dirty="0">
              <a:solidFill>
                <a:srgbClr val="00B0F0"/>
              </a:solidFill>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1752600"/>
            <a:ext cx="7772400" cy="1199704"/>
          </a:xfrm>
        </p:spPr>
        <p:txBody>
          <a:bodyPr>
            <a:noAutofit/>
          </a:bodyPr>
          <a:lstStyle/>
          <a:p>
            <a:pPr algn="l"/>
            <a:r>
              <a:rPr lang="en-US" sz="4800" b="1" dirty="0" smtClean="0">
                <a:solidFill>
                  <a:srgbClr val="0070C0"/>
                </a:solidFill>
                <a:effectLst>
                  <a:outerShdw blurRad="38100" dist="38100" dir="2700000" algn="tl">
                    <a:srgbClr val="000000">
                      <a:alpha val="43137"/>
                    </a:srgbClr>
                  </a:outerShdw>
                </a:effectLst>
                <a:latin typeface="+mj-lt"/>
              </a:rPr>
              <a:t>Provisions of the Lawn Fertilizer Law</a:t>
            </a:r>
            <a:endParaRPr lang="en-US" sz="4800" b="1" dirty="0">
              <a:solidFill>
                <a:srgbClr val="0070C0"/>
              </a:solidFill>
              <a:effectLst>
                <a:outerShdw blurRad="38100" dist="38100" dir="2700000" algn="tl">
                  <a:srgbClr val="000000">
                    <a:alpha val="43137"/>
                  </a:srgbClr>
                </a:outerShdw>
              </a:effectLst>
              <a:latin typeface="+mj-lt"/>
            </a:endParaRPr>
          </a:p>
        </p:txBody>
      </p:sp>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233671"/>
          </a:xfrm>
        </p:spPr>
        <p:style>
          <a:lnRef idx="2">
            <a:schemeClr val="accent1"/>
          </a:lnRef>
          <a:fillRef idx="1">
            <a:schemeClr val="lt1"/>
          </a:fillRef>
          <a:effectRef idx="0">
            <a:schemeClr val="accent1"/>
          </a:effectRef>
          <a:fontRef idx="minor">
            <a:schemeClr val="dk1"/>
          </a:fontRef>
        </p:style>
        <p:txBody>
          <a:bodyPr tIns="182880"/>
          <a:lstStyle/>
          <a:p>
            <a:pPr>
              <a:spcAft>
                <a:spcPts val="1200"/>
              </a:spcAft>
            </a:pPr>
            <a:r>
              <a:rPr lang="en-US" sz="2800" dirty="0" smtClean="0"/>
              <a:t>A single fertilizer application may contain no more than 0.7 lb/1000 sq ft of soluble nitrogen and no more than 0.9 lb/1000 of total nitrogen.</a:t>
            </a:r>
          </a:p>
          <a:p>
            <a:pPr>
              <a:spcBef>
                <a:spcPts val="0"/>
              </a:spcBef>
            </a:pPr>
            <a:r>
              <a:rPr lang="en-US" sz="2800" dirty="0" smtClean="0"/>
              <a:t>The annual amount of nitrogen applied is limited to the amount recommended by the University of Maryland Extension, and depends on the type of grass being fertilized and the use of the area. </a:t>
            </a:r>
          </a:p>
          <a:p>
            <a:endParaRPr lang="en-US" dirty="0" smtClean="0"/>
          </a:p>
        </p:txBody>
      </p:sp>
      <p:sp>
        <p:nvSpPr>
          <p:cNvPr id="3" name="Title 2"/>
          <p:cNvSpPr>
            <a:spLocks noGrp="1"/>
          </p:cNvSpPr>
          <p:nvPr>
            <p:ph type="title"/>
          </p:nvPr>
        </p:nvSpPr>
        <p:spPr/>
        <p:txBody>
          <a:bodyPr/>
          <a:lstStyle/>
          <a:p>
            <a:r>
              <a:rPr lang="en-US" dirty="0" smtClean="0">
                <a:solidFill>
                  <a:srgbClr val="00B0F0"/>
                </a:solidFill>
              </a:rPr>
              <a:t>Nitrogen Limits</a:t>
            </a:r>
            <a:endParaRPr lang="en-US" dirty="0">
              <a:solidFill>
                <a:srgbClr val="00B0F0"/>
              </a:solidFill>
            </a:endParaRPr>
          </a:p>
        </p:txBody>
      </p:sp>
    </p:spTree>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309872"/>
          </a:xfrm>
        </p:spPr>
        <p:style>
          <a:lnRef idx="2">
            <a:schemeClr val="accent1"/>
          </a:lnRef>
          <a:fillRef idx="1">
            <a:schemeClr val="lt1"/>
          </a:fillRef>
          <a:effectRef idx="0">
            <a:schemeClr val="accent1"/>
          </a:effectRef>
          <a:fontRef idx="minor">
            <a:schemeClr val="dk1"/>
          </a:fontRef>
        </p:style>
        <p:txBody>
          <a:bodyPr>
            <a:normAutofit lnSpcReduction="10000"/>
          </a:bodyPr>
          <a:lstStyle/>
          <a:p>
            <a:pPr>
              <a:spcBef>
                <a:spcPts val="1800"/>
              </a:spcBef>
            </a:pPr>
            <a:endParaRPr lang="en-US" sz="1000" dirty="0" smtClean="0"/>
          </a:p>
          <a:p>
            <a:pPr>
              <a:spcBef>
                <a:spcPts val="0"/>
              </a:spcBef>
              <a:spcAft>
                <a:spcPts val="1200"/>
              </a:spcAft>
            </a:pPr>
            <a:r>
              <a:rPr lang="en-US" dirty="0" smtClean="0"/>
              <a:t>Fertilizer applied to turf may not contain phosphorus unless:</a:t>
            </a:r>
          </a:p>
          <a:p>
            <a:pPr>
              <a:spcBef>
                <a:spcPts val="0"/>
              </a:spcBef>
              <a:spcAft>
                <a:spcPts val="1200"/>
              </a:spcAft>
            </a:pPr>
            <a:r>
              <a:rPr lang="en-US" dirty="0" smtClean="0"/>
              <a:t>A soil test, that is not more than 3 years old, indicates there is a need; </a:t>
            </a:r>
            <a:r>
              <a:rPr lang="en-US" dirty="0" smtClean="0">
                <a:solidFill>
                  <a:srgbClr val="C00000"/>
                </a:solidFill>
              </a:rPr>
              <a:t>or</a:t>
            </a:r>
          </a:p>
          <a:p>
            <a:pPr>
              <a:spcBef>
                <a:spcPts val="0"/>
              </a:spcBef>
              <a:spcAft>
                <a:spcPts val="1200"/>
              </a:spcAft>
            </a:pPr>
            <a:r>
              <a:rPr lang="en-US" dirty="0" smtClean="0"/>
              <a:t>Turf is being established or re-established and the ground has been tilled, or otherwise disturbed, such as with construction; </a:t>
            </a:r>
            <a:r>
              <a:rPr lang="en-US" dirty="0" smtClean="0">
                <a:solidFill>
                  <a:srgbClr val="C00000"/>
                </a:solidFill>
              </a:rPr>
              <a:t>or</a:t>
            </a:r>
          </a:p>
          <a:p>
            <a:r>
              <a:rPr lang="en-US" dirty="0" smtClean="0"/>
              <a:t>A lawn patch product is used (seed, fertilizer, and mulch combination).</a:t>
            </a:r>
            <a:endParaRPr lang="en-US" dirty="0"/>
          </a:p>
        </p:txBody>
      </p:sp>
      <p:sp>
        <p:nvSpPr>
          <p:cNvPr id="3" name="Title 2"/>
          <p:cNvSpPr>
            <a:spLocks noGrp="1"/>
          </p:cNvSpPr>
          <p:nvPr>
            <p:ph type="title"/>
          </p:nvPr>
        </p:nvSpPr>
        <p:spPr>
          <a:xfrm>
            <a:off x="304800" y="228600"/>
            <a:ext cx="8229600" cy="1143000"/>
          </a:xfrm>
        </p:spPr>
        <p:txBody>
          <a:bodyPr/>
          <a:lstStyle/>
          <a:p>
            <a:r>
              <a:rPr lang="en-US" dirty="0" smtClean="0">
                <a:solidFill>
                  <a:srgbClr val="00B0F0"/>
                </a:solidFill>
                <a:effectLst>
                  <a:outerShdw blurRad="38100" dist="38100" dir="2700000" algn="tl">
                    <a:srgbClr val="000000">
                      <a:alpha val="43137"/>
                    </a:srgbClr>
                  </a:outerShdw>
                </a:effectLst>
              </a:rPr>
              <a:t>Phosphorus Limits</a:t>
            </a:r>
            <a:endParaRPr lang="en-US" dirty="0">
              <a:solidFill>
                <a:srgbClr val="00B0F0"/>
              </a:solidFill>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1295400"/>
            <a:ext cx="7391400" cy="1905000"/>
          </a:xfrm>
        </p:spPr>
        <p:style>
          <a:lnRef idx="2">
            <a:schemeClr val="accent1"/>
          </a:lnRef>
          <a:fillRef idx="1">
            <a:schemeClr val="lt1"/>
          </a:fillRef>
          <a:effectRef idx="0">
            <a:schemeClr val="accent1"/>
          </a:effectRef>
          <a:fontRef idx="minor">
            <a:schemeClr val="dk1"/>
          </a:fontRef>
        </p:style>
        <p:txBody>
          <a:bodyPr lIns="182880" tIns="182880">
            <a:normAutofit/>
          </a:bodyPr>
          <a:lstStyle/>
          <a:p>
            <a:pPr algn="l"/>
            <a:r>
              <a:rPr lang="en-US" dirty="0" smtClean="0"/>
              <a:t>The Certified Professional Fertilizer Applicator is responsible for selecting the appropriate fertilizer and determining the application rate. </a:t>
            </a:r>
          </a:p>
        </p:txBody>
      </p:sp>
    </p:spTree>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2938272"/>
          </a:xfrm>
        </p:spPr>
        <p:style>
          <a:lnRef idx="2">
            <a:schemeClr val="accent1"/>
          </a:lnRef>
          <a:fillRef idx="1">
            <a:schemeClr val="lt1"/>
          </a:fillRef>
          <a:effectRef idx="0">
            <a:schemeClr val="accent1"/>
          </a:effectRef>
          <a:fontRef idx="minor">
            <a:schemeClr val="dk1"/>
          </a:fontRef>
        </p:style>
        <p:txBody>
          <a:bodyPr tIns="182880">
            <a:normAutofit fontScale="92500" lnSpcReduction="10000"/>
          </a:bodyPr>
          <a:lstStyle/>
          <a:p>
            <a:pPr>
              <a:spcBef>
                <a:spcPts val="0"/>
              </a:spcBef>
              <a:spcAft>
                <a:spcPts val="1200"/>
              </a:spcAft>
            </a:pPr>
            <a:r>
              <a:rPr lang="en-US" sz="3000" dirty="0" smtClean="0"/>
              <a:t>Nitrogen and phosphorus cannot be applied to turf within 15 feet of water.</a:t>
            </a:r>
          </a:p>
          <a:p>
            <a:pPr>
              <a:spcBef>
                <a:spcPts val="0"/>
              </a:spcBef>
            </a:pPr>
            <a:r>
              <a:rPr lang="en-US" sz="3000" dirty="0" smtClean="0"/>
              <a:t>If the application is made with a drop spreader, a broadcast spreader with a deflector shield, or a targeted spray, the buffer can be reduced to 10 feet. </a:t>
            </a:r>
          </a:p>
          <a:p>
            <a:endParaRPr lang="en-US" dirty="0"/>
          </a:p>
        </p:txBody>
      </p:sp>
      <p:sp>
        <p:nvSpPr>
          <p:cNvPr id="3" name="Title 2"/>
          <p:cNvSpPr>
            <a:spLocks noGrp="1"/>
          </p:cNvSpPr>
          <p:nvPr>
            <p:ph type="title"/>
          </p:nvPr>
        </p:nvSpPr>
        <p:spPr/>
        <p:txBody>
          <a:bodyPr/>
          <a:lstStyle/>
          <a:p>
            <a:r>
              <a:rPr lang="en-US" sz="4000" dirty="0" smtClean="0">
                <a:solidFill>
                  <a:srgbClr val="00B0F0"/>
                </a:solidFill>
              </a:rPr>
              <a:t>Stay away from water!</a:t>
            </a:r>
            <a:endParaRPr lang="en-US" dirty="0"/>
          </a:p>
        </p:txBody>
      </p:sp>
      <p:pic>
        <p:nvPicPr>
          <p:cNvPr id="4" name="Picture 7" descr="C:\Users\McGowajj\AppData\Local\Microsoft\Windows\Temporary Internet Files\Content.IE5\QT90A10R\MC900231369[1].wmf"/>
          <p:cNvPicPr>
            <a:picLocks noChangeAspect="1" noChangeArrowheads="1"/>
          </p:cNvPicPr>
          <p:nvPr/>
        </p:nvPicPr>
        <p:blipFill>
          <a:blip r:embed="rId2" cstate="print"/>
          <a:srcRect/>
          <a:stretch>
            <a:fillRect/>
          </a:stretch>
        </p:blipFill>
        <p:spPr bwMode="auto">
          <a:xfrm>
            <a:off x="5562600" y="4648200"/>
            <a:ext cx="2596836" cy="1760899"/>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unoff.jpg"/>
          <p:cNvPicPr>
            <a:picLocks noChangeAspect="1"/>
          </p:cNvPicPr>
          <p:nvPr/>
        </p:nvPicPr>
        <p:blipFill>
          <a:blip r:embed="rId2" cstate="print"/>
          <a:stretch>
            <a:fillRect/>
          </a:stretch>
        </p:blipFill>
        <p:spPr>
          <a:xfrm>
            <a:off x="0" y="2209800"/>
            <a:ext cx="9144000" cy="4648200"/>
          </a:xfrm>
          <a:prstGeom prst="rect">
            <a:avLst/>
          </a:prstGeom>
        </p:spPr>
      </p:pic>
      <p:pic>
        <p:nvPicPr>
          <p:cNvPr id="1030" name="Picture 6" descr="C:\Users\McGowajj\AppData\Local\Microsoft\Windows\Temporary Internet Files\Content.IE5\4J8BCPPM\MC900417528[1].wmf"/>
          <p:cNvPicPr>
            <a:picLocks noChangeAspect="1" noChangeArrowheads="1"/>
          </p:cNvPicPr>
          <p:nvPr/>
        </p:nvPicPr>
        <p:blipFill>
          <a:blip r:embed="rId3" cstate="print"/>
          <a:srcRect/>
          <a:stretch>
            <a:fillRect/>
          </a:stretch>
        </p:blipFill>
        <p:spPr bwMode="auto">
          <a:xfrm>
            <a:off x="1371600" y="5867400"/>
            <a:ext cx="761999" cy="551847"/>
          </a:xfrm>
          <a:prstGeom prst="rect">
            <a:avLst/>
          </a:prstGeom>
          <a:noFill/>
        </p:spPr>
      </p:pic>
      <p:sp>
        <p:nvSpPr>
          <p:cNvPr id="15" name="TextBox 14"/>
          <p:cNvSpPr txBox="1"/>
          <p:nvPr/>
        </p:nvSpPr>
        <p:spPr>
          <a:xfrm>
            <a:off x="152400" y="0"/>
            <a:ext cx="8991600" cy="224676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dirty="0" smtClean="0"/>
              <a:t>There are two ways for nutrients to get into the water:</a:t>
            </a:r>
          </a:p>
          <a:p>
            <a:pPr>
              <a:buFont typeface="Wingdings" pitchFamily="2" charset="2"/>
              <a:buChar char="Ø"/>
            </a:pPr>
            <a:r>
              <a:rPr lang="en-US" sz="2800" dirty="0" smtClean="0"/>
              <a:t>  leach down through the soil or</a:t>
            </a:r>
          </a:p>
          <a:p>
            <a:pPr indent="457200">
              <a:buFont typeface="Wingdings" pitchFamily="2" charset="2"/>
              <a:buChar char="Ø"/>
            </a:pPr>
            <a:r>
              <a:rPr lang="en-US" sz="2800" dirty="0" smtClean="0"/>
              <a:t>  wash off the surface, either alone or with      eroded soil</a:t>
            </a:r>
            <a:endParaRPr lang="en-US" sz="2800" dirty="0"/>
          </a:p>
        </p:txBody>
      </p:sp>
      <p:sp>
        <p:nvSpPr>
          <p:cNvPr id="10" name="TextBox 9"/>
          <p:cNvSpPr txBox="1"/>
          <p:nvPr/>
        </p:nvSpPr>
        <p:spPr>
          <a:xfrm>
            <a:off x="5943600" y="5791200"/>
            <a:ext cx="2286000" cy="646331"/>
          </a:xfrm>
          <a:prstGeom prst="rect">
            <a:avLst/>
          </a:prstGeom>
          <a:noFill/>
        </p:spPr>
        <p:txBody>
          <a:bodyPr wrap="square" rtlCol="0">
            <a:spAutoFit/>
          </a:bodyPr>
          <a:lstStyle/>
          <a:p>
            <a:r>
              <a:rPr lang="en-US" dirty="0" smtClean="0"/>
              <a:t>Leaching to groundwater</a:t>
            </a:r>
            <a:endParaRPr lang="en-US" dirty="0"/>
          </a:p>
        </p:txBody>
      </p:sp>
      <p:sp>
        <p:nvSpPr>
          <p:cNvPr id="11" name="TextBox 10"/>
          <p:cNvSpPr txBox="1"/>
          <p:nvPr/>
        </p:nvSpPr>
        <p:spPr>
          <a:xfrm>
            <a:off x="4267200" y="4038600"/>
            <a:ext cx="1143000" cy="369332"/>
          </a:xfrm>
          <a:prstGeom prst="rect">
            <a:avLst/>
          </a:prstGeom>
          <a:noFill/>
        </p:spPr>
        <p:txBody>
          <a:bodyPr wrap="square" rtlCol="0">
            <a:spAutoFit/>
          </a:bodyPr>
          <a:lstStyle/>
          <a:p>
            <a:r>
              <a:rPr lang="en-US" dirty="0" smtClean="0"/>
              <a:t>runoff</a:t>
            </a:r>
            <a:endParaRPr lang="en-US" dirty="0"/>
          </a:p>
        </p:txBody>
      </p:sp>
      <p:sp>
        <p:nvSpPr>
          <p:cNvPr id="40961" name="Tree"/>
          <p:cNvSpPr>
            <a:spLocks noEditPoints="1" noChangeArrowheads="1"/>
          </p:cNvSpPr>
          <p:nvPr/>
        </p:nvSpPr>
        <p:spPr bwMode="auto">
          <a:xfrm>
            <a:off x="6172201" y="2971801"/>
            <a:ext cx="457200" cy="53340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2" name="Tree"/>
          <p:cNvSpPr>
            <a:spLocks noEditPoints="1" noChangeArrowheads="1"/>
          </p:cNvSpPr>
          <p:nvPr/>
        </p:nvSpPr>
        <p:spPr bwMode="auto">
          <a:xfrm>
            <a:off x="6781800" y="3276600"/>
            <a:ext cx="457200" cy="53340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3" name="Tree"/>
          <p:cNvSpPr>
            <a:spLocks noEditPoints="1" noChangeArrowheads="1"/>
          </p:cNvSpPr>
          <p:nvPr/>
        </p:nvSpPr>
        <p:spPr bwMode="auto">
          <a:xfrm>
            <a:off x="5257800" y="3276600"/>
            <a:ext cx="457200" cy="53340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6" name="Tree"/>
          <p:cNvSpPr>
            <a:spLocks noEditPoints="1" noChangeArrowheads="1"/>
          </p:cNvSpPr>
          <p:nvPr/>
        </p:nvSpPr>
        <p:spPr bwMode="auto">
          <a:xfrm>
            <a:off x="6781800" y="4038600"/>
            <a:ext cx="457200" cy="53340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7" name="Tree"/>
          <p:cNvSpPr>
            <a:spLocks noEditPoints="1" noChangeArrowheads="1"/>
          </p:cNvSpPr>
          <p:nvPr/>
        </p:nvSpPr>
        <p:spPr bwMode="auto">
          <a:xfrm>
            <a:off x="7467600" y="3581400"/>
            <a:ext cx="457200" cy="53340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8229600" cy="1143000"/>
          </a:xfrm>
        </p:spPr>
        <p:txBody>
          <a:bodyPr>
            <a:normAutofit/>
          </a:bodyPr>
          <a:lstStyle/>
          <a:p>
            <a:r>
              <a:rPr lang="en-US" sz="4400" dirty="0" smtClean="0">
                <a:solidFill>
                  <a:srgbClr val="00B0F0"/>
                </a:solidFill>
              </a:rPr>
              <a:t>This is water, too!</a:t>
            </a:r>
            <a:endParaRPr lang="en-US" sz="4400" dirty="0">
              <a:solidFill>
                <a:srgbClr val="00B0F0"/>
              </a:solidFill>
            </a:endParaRPr>
          </a:p>
        </p:txBody>
      </p:sp>
      <p:pic>
        <p:nvPicPr>
          <p:cNvPr id="3" name="Picture 2" descr="downsized_1013131705.jpg"/>
          <p:cNvPicPr>
            <a:picLocks noChangeAspect="1"/>
          </p:cNvPicPr>
          <p:nvPr/>
        </p:nvPicPr>
        <p:blipFill>
          <a:blip r:embed="rId2" cstate="print"/>
          <a:stretch>
            <a:fillRect/>
          </a:stretch>
        </p:blipFill>
        <p:spPr>
          <a:xfrm>
            <a:off x="1828800" y="1828800"/>
            <a:ext cx="5588000" cy="4191000"/>
          </a:xfrm>
          <a:prstGeom prst="rect">
            <a:avLst/>
          </a:prstGeom>
        </p:spPr>
      </p:pic>
    </p:spTree>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cGowajj\AppData\Local\Microsoft\Windows\Temporary Internet Files\Content.IE5\4J8BCPPM\MP900422665[1].jpg"/>
          <p:cNvPicPr>
            <a:picLocks noChangeAspect="1" noChangeArrowheads="1"/>
          </p:cNvPicPr>
          <p:nvPr/>
        </p:nvPicPr>
        <p:blipFill>
          <a:blip r:embed="rId2" cstate="print"/>
          <a:srcRect/>
          <a:stretch>
            <a:fillRect/>
          </a:stretch>
        </p:blipFill>
        <p:spPr bwMode="auto">
          <a:xfrm>
            <a:off x="3183467" y="0"/>
            <a:ext cx="5960533" cy="6705600"/>
          </a:xfrm>
          <a:prstGeom prst="rect">
            <a:avLst/>
          </a:prstGeom>
          <a:noFill/>
        </p:spPr>
      </p:pic>
      <p:sp>
        <p:nvSpPr>
          <p:cNvPr id="2" name="Content Placeholder 1"/>
          <p:cNvSpPr>
            <a:spLocks noGrp="1"/>
          </p:cNvSpPr>
          <p:nvPr>
            <p:ph idx="1"/>
          </p:nvPr>
        </p:nvSpPr>
        <p:spPr>
          <a:xfrm>
            <a:off x="0" y="0"/>
            <a:ext cx="3810000" cy="6705600"/>
          </a:xfrm>
        </p:spPr>
        <p:style>
          <a:lnRef idx="2">
            <a:schemeClr val="accent1"/>
          </a:lnRef>
          <a:fillRef idx="1">
            <a:schemeClr val="lt1"/>
          </a:fillRef>
          <a:effectRef idx="0">
            <a:schemeClr val="accent1"/>
          </a:effectRef>
          <a:fontRef idx="minor">
            <a:schemeClr val="dk1"/>
          </a:fontRef>
        </p:style>
        <p:txBody>
          <a:bodyPr tIns="182880">
            <a:normAutofit/>
          </a:bodyPr>
          <a:lstStyle/>
          <a:p>
            <a:pPr>
              <a:spcAft>
                <a:spcPts val="1200"/>
              </a:spcAft>
            </a:pPr>
            <a:r>
              <a:rPr lang="en-US" dirty="0" smtClean="0"/>
              <a:t>Do not apply before or during a heavy rain, or when the ground is frozen.</a:t>
            </a:r>
            <a:endParaRPr lang="en-US" sz="1500" dirty="0" smtClean="0"/>
          </a:p>
          <a:p>
            <a:pPr>
              <a:spcBef>
                <a:spcPts val="0"/>
              </a:spcBef>
              <a:spcAft>
                <a:spcPts val="1200"/>
              </a:spcAft>
            </a:pPr>
            <a:r>
              <a:rPr lang="en-US" dirty="0" smtClean="0"/>
              <a:t>Do not apply to impervious surfaces.</a:t>
            </a:r>
          </a:p>
          <a:p>
            <a:pPr>
              <a:spcBef>
                <a:spcPts val="0"/>
              </a:spcBef>
            </a:pPr>
            <a:r>
              <a:rPr lang="en-US" dirty="0" smtClean="0">
                <a:solidFill>
                  <a:srgbClr val="C00000"/>
                </a:solidFill>
              </a:rPr>
              <a:t>Fertilizer that lands on impervious surfaces must be swept or blown back onto the turf</a:t>
            </a:r>
            <a:r>
              <a:rPr lang="en-US" dirty="0" smtClean="0"/>
              <a:t>.</a:t>
            </a:r>
          </a:p>
          <a:p>
            <a:pPr>
              <a:buNone/>
            </a:pPr>
            <a:r>
              <a:rPr lang="en-US" sz="1700" dirty="0" smtClean="0"/>
              <a:t>                                      </a:t>
            </a:r>
          </a:p>
          <a:p>
            <a:endParaRPr lang="en-US" sz="1500" dirty="0" smtClean="0"/>
          </a:p>
        </p:txBody>
      </p:sp>
    </p:spTree>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2438400"/>
          </a:xfrm>
        </p:spPr>
        <p:style>
          <a:lnRef idx="2">
            <a:schemeClr val="accent1"/>
          </a:lnRef>
          <a:fillRef idx="1">
            <a:schemeClr val="lt1"/>
          </a:fillRef>
          <a:effectRef idx="0">
            <a:schemeClr val="accent1"/>
          </a:effectRef>
          <a:fontRef idx="minor">
            <a:schemeClr val="dk1"/>
          </a:fontRef>
        </p:style>
        <p:txBody>
          <a:bodyPr lIns="182880" tIns="182880">
            <a:normAutofit lnSpcReduction="10000"/>
          </a:bodyPr>
          <a:lstStyle/>
          <a:p>
            <a:pPr>
              <a:spcAft>
                <a:spcPts val="1200"/>
              </a:spcAft>
            </a:pPr>
            <a:r>
              <a:rPr lang="en-US" sz="2800" dirty="0" smtClean="0"/>
              <a:t>Do not apply nitrogen or phosphorus to turf before March 1</a:t>
            </a:r>
            <a:r>
              <a:rPr lang="en-US" sz="2800" baseline="30000" dirty="0" smtClean="0"/>
              <a:t>st</a:t>
            </a:r>
            <a:r>
              <a:rPr lang="en-US" sz="2800" dirty="0" smtClean="0"/>
              <a:t> or after December 1</a:t>
            </a:r>
            <a:r>
              <a:rPr lang="en-US" sz="2800" baseline="30000" dirty="0" smtClean="0"/>
              <a:t>st</a:t>
            </a:r>
            <a:r>
              <a:rPr lang="en-US" sz="2800" dirty="0" smtClean="0"/>
              <a:t>. </a:t>
            </a:r>
          </a:p>
          <a:p>
            <a:r>
              <a:rPr lang="en-US" sz="2800" dirty="0" smtClean="0"/>
              <a:t>From November 16 until December 1</a:t>
            </a:r>
            <a:r>
              <a:rPr lang="en-US" sz="2800" baseline="30000" dirty="0" smtClean="0"/>
              <a:t>st</a:t>
            </a:r>
            <a:r>
              <a:rPr lang="en-US" sz="2800" dirty="0" smtClean="0"/>
              <a:t>, no more than 0.5 lbs of soluble nitrogen may be applied per 1000 square feet.</a:t>
            </a:r>
          </a:p>
          <a:p>
            <a:endParaRPr lang="en-US" dirty="0"/>
          </a:p>
        </p:txBody>
      </p:sp>
      <p:sp>
        <p:nvSpPr>
          <p:cNvPr id="3" name="Title 2"/>
          <p:cNvSpPr>
            <a:spLocks noGrp="1"/>
          </p:cNvSpPr>
          <p:nvPr>
            <p:ph type="title"/>
          </p:nvPr>
        </p:nvSpPr>
        <p:spPr>
          <a:xfrm>
            <a:off x="381000" y="152400"/>
            <a:ext cx="8229600" cy="1143000"/>
          </a:xfrm>
        </p:spPr>
        <p:txBody>
          <a:bodyPr>
            <a:normAutofit/>
          </a:bodyPr>
          <a:lstStyle/>
          <a:p>
            <a:r>
              <a:rPr lang="en-US" sz="4000" dirty="0" smtClean="0">
                <a:solidFill>
                  <a:srgbClr val="00B0F0"/>
                </a:solidFill>
                <a:effectLst>
                  <a:outerShdw blurRad="38100" dist="38100" dir="2700000" algn="tl">
                    <a:srgbClr val="000000">
                      <a:alpha val="43137"/>
                    </a:srgbClr>
                  </a:outerShdw>
                </a:effectLst>
              </a:rPr>
              <a:t>Timing</a:t>
            </a:r>
            <a:endParaRPr lang="en-US" sz="4000" dirty="0">
              <a:solidFill>
                <a:srgbClr val="00B0F0"/>
              </a:solidFill>
              <a:effectLst>
                <a:outerShdw blurRad="38100" dist="38100" dir="2700000" algn="tl">
                  <a:srgbClr val="000000">
                    <a:alpha val="43137"/>
                  </a:srgbClr>
                </a:outerShdw>
              </a:effectLst>
            </a:endParaRPr>
          </a:p>
        </p:txBody>
      </p:sp>
      <p:pic>
        <p:nvPicPr>
          <p:cNvPr id="3074" name="Picture 2" descr="C:\Users\McGowajj\AppData\Local\Microsoft\Windows\Temporary Internet Files\Content.IE5\1LX6TS41\MC900432664[1].png"/>
          <p:cNvPicPr>
            <a:picLocks noChangeAspect="1" noChangeArrowheads="1"/>
          </p:cNvPicPr>
          <p:nvPr/>
        </p:nvPicPr>
        <p:blipFill>
          <a:blip r:embed="rId2" cstate="print"/>
          <a:srcRect/>
          <a:stretch>
            <a:fillRect/>
          </a:stretch>
        </p:blipFill>
        <p:spPr bwMode="auto">
          <a:xfrm>
            <a:off x="4800600" y="3581400"/>
            <a:ext cx="2971800" cy="2971800"/>
          </a:xfrm>
          <a:prstGeom prst="rect">
            <a:avLst/>
          </a:prstGeom>
          <a:noFill/>
        </p:spPr>
      </p:pic>
      <p:pic>
        <p:nvPicPr>
          <p:cNvPr id="3077" name="Picture 5" descr="C:\Users\McGowajj\AppData\Local\Microsoft\Windows\Temporary Internet Files\Content.IE5\1LX6TS41\MM900336789[1].gif"/>
          <p:cNvPicPr>
            <a:picLocks noChangeAspect="1" noChangeArrowheads="1" noCrop="1"/>
          </p:cNvPicPr>
          <p:nvPr/>
        </p:nvPicPr>
        <p:blipFill>
          <a:blip r:embed="rId3" cstate="print"/>
          <a:srcRect/>
          <a:stretch>
            <a:fillRect/>
          </a:stretch>
        </p:blipFill>
        <p:spPr bwMode="auto">
          <a:xfrm>
            <a:off x="2133600" y="3733800"/>
            <a:ext cx="1676400" cy="2544536"/>
          </a:xfrm>
          <a:prstGeom prst="rect">
            <a:avLst/>
          </a:prstGeom>
          <a:noFill/>
        </p:spPr>
      </p:pic>
    </p:spTree>
  </p:cSld>
  <p:clrMapOvr>
    <a:masterClrMapping/>
  </p:clrMapOvr>
  <p:transition>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a:bodyPr>
          <a:lstStyle/>
          <a:p>
            <a:r>
              <a:rPr lang="en-US" sz="4400" dirty="0" smtClean="0">
                <a:solidFill>
                  <a:srgbClr val="00B0F0"/>
                </a:solidFill>
              </a:rPr>
              <a:t>Questions?</a:t>
            </a:r>
            <a:endParaRPr lang="en-US" sz="4400" dirty="0">
              <a:solidFill>
                <a:srgbClr val="00B0F0"/>
              </a:solidFill>
            </a:endParaRPr>
          </a:p>
        </p:txBody>
      </p:sp>
      <p:sp>
        <p:nvSpPr>
          <p:cNvPr id="3" name="TextBox 2"/>
          <p:cNvSpPr txBox="1"/>
          <p:nvPr/>
        </p:nvSpPr>
        <p:spPr>
          <a:xfrm>
            <a:off x="762000" y="1828800"/>
            <a:ext cx="7848600" cy="252376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dirty="0" smtClean="0"/>
              <a:t>Call or e-mail the Maryland Department of Agriculture, Nutrient Management Program</a:t>
            </a:r>
          </a:p>
          <a:p>
            <a:r>
              <a:rPr lang="en-US" sz="2800" dirty="0" smtClean="0"/>
              <a:t>410.841.5959</a:t>
            </a:r>
          </a:p>
          <a:p>
            <a:r>
              <a:rPr lang="en-US" sz="2800" dirty="0" smtClean="0"/>
              <a:t>800.492.5590 toll free</a:t>
            </a:r>
          </a:p>
          <a:p>
            <a:r>
              <a:rPr lang="en-US" sz="2800" dirty="0" smtClean="0"/>
              <a:t>nminfo@maryland.gov</a:t>
            </a:r>
          </a:p>
          <a:p>
            <a:endParaRPr lang="en-US" dirty="0"/>
          </a:p>
        </p:txBody>
      </p:sp>
      <p:pic>
        <p:nvPicPr>
          <p:cNvPr id="4" name="Picture 3" descr="MDALOGO.JPG"/>
          <p:cNvPicPr>
            <a:picLocks noChangeAspect="1"/>
          </p:cNvPicPr>
          <p:nvPr/>
        </p:nvPicPr>
        <p:blipFill>
          <a:blip r:embed="rId2" cstate="print">
            <a:clrChange>
              <a:clrFrom>
                <a:srgbClr val="FDFDFD"/>
              </a:clrFrom>
              <a:clrTo>
                <a:srgbClr val="FDFDFD">
                  <a:alpha val="0"/>
                </a:srgbClr>
              </a:clrTo>
            </a:clrChange>
          </a:blip>
          <a:stretch>
            <a:fillRect/>
          </a:stretch>
        </p:blipFill>
        <p:spPr>
          <a:xfrm>
            <a:off x="5410200" y="4572000"/>
            <a:ext cx="1828800" cy="1828800"/>
          </a:xfrm>
          <a:prstGeom prst="rect">
            <a:avLst/>
          </a:prstGeom>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00200"/>
            <a:ext cx="8229600" cy="3352800"/>
          </a:xfrm>
        </p:spPr>
        <p:style>
          <a:lnRef idx="2">
            <a:schemeClr val="accent1"/>
          </a:lnRef>
          <a:fillRef idx="1">
            <a:schemeClr val="lt1"/>
          </a:fillRef>
          <a:effectRef idx="0">
            <a:schemeClr val="accent1"/>
          </a:effectRef>
          <a:fontRef idx="minor">
            <a:schemeClr val="dk1"/>
          </a:fontRef>
        </p:style>
        <p:txBody>
          <a:bodyPr tIns="182880">
            <a:normAutofit lnSpcReduction="10000"/>
          </a:bodyPr>
          <a:lstStyle/>
          <a:p>
            <a:pPr>
              <a:spcAft>
                <a:spcPts val="1200"/>
              </a:spcAft>
            </a:pPr>
            <a:r>
              <a:rPr lang="en-US" dirty="0" smtClean="0"/>
              <a:t>To ensure that paid fertilizer applicators apply fertilizer correctly, they must be certified, or work under the direct supervision of someone who is.</a:t>
            </a:r>
            <a:endParaRPr lang="en-US" sz="1200" dirty="0" smtClean="0"/>
          </a:p>
          <a:p>
            <a:pPr>
              <a:spcBef>
                <a:spcPts val="0"/>
              </a:spcBef>
            </a:pPr>
            <a:r>
              <a:rPr lang="en-US" dirty="0" smtClean="0"/>
              <a:t>A person must pass a test to become a Certified Professional Fertilizer Applicator (CPFA).</a:t>
            </a:r>
            <a:endParaRPr lang="en-US" dirty="0"/>
          </a:p>
        </p:txBody>
      </p:sp>
      <p:sp>
        <p:nvSpPr>
          <p:cNvPr id="4" name="Title 3"/>
          <p:cNvSpPr>
            <a:spLocks noGrp="1"/>
          </p:cNvSpPr>
          <p:nvPr>
            <p:ph type="title"/>
          </p:nvPr>
        </p:nvSpPr>
        <p:spPr>
          <a:xfrm>
            <a:off x="381000" y="381000"/>
            <a:ext cx="8229600" cy="1143000"/>
          </a:xfrm>
        </p:spPr>
        <p:txBody>
          <a:bodyPr/>
          <a:lstStyle/>
          <a:p>
            <a:r>
              <a:rPr lang="en-US" dirty="0" smtClean="0">
                <a:solidFill>
                  <a:srgbClr val="00B0F0"/>
                </a:solidFill>
                <a:effectLst>
                  <a:outerShdw blurRad="38100" dist="38100" dir="2700000" algn="tl">
                    <a:srgbClr val="000000">
                      <a:alpha val="43137"/>
                    </a:srgbClr>
                  </a:outerShdw>
                </a:effectLst>
              </a:rPr>
              <a:t>Certification is Required</a:t>
            </a:r>
            <a:endParaRPr lang="en-US" dirty="0">
              <a:solidFill>
                <a:srgbClr val="00B0F0"/>
              </a:solidFill>
              <a:effectLst>
                <a:outerShdw blurRad="38100" dist="38100" dir="2700000" algn="tl">
                  <a:srgbClr val="000000">
                    <a:alpha val="43137"/>
                  </a:srgbClr>
                </a:outerShdw>
              </a:effectLst>
            </a:endParaRPr>
          </a:p>
        </p:txBody>
      </p:sp>
      <p:pic>
        <p:nvPicPr>
          <p:cNvPr id="3074" name="Picture 2" descr="C:\Documents and Settings\McGowaJJ\Local Settings\Temporary Internet Files\Content.IE5\L6O9BL1X\MC900048276[1].wmf"/>
          <p:cNvPicPr>
            <a:picLocks noChangeAspect="1" noChangeArrowheads="1"/>
          </p:cNvPicPr>
          <p:nvPr/>
        </p:nvPicPr>
        <p:blipFill>
          <a:blip r:embed="rId2" cstate="print"/>
          <a:srcRect/>
          <a:stretch>
            <a:fillRect/>
          </a:stretch>
        </p:blipFill>
        <p:spPr bwMode="auto">
          <a:xfrm>
            <a:off x="6324600" y="4495800"/>
            <a:ext cx="1726537" cy="2172310"/>
          </a:xfrm>
          <a:prstGeom prst="rect">
            <a:avLst/>
          </a:prstGeom>
          <a:noFill/>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effectLst>
                  <a:outerShdw blurRad="38100" dist="38100" dir="2700000" algn="tl">
                    <a:srgbClr val="000000">
                      <a:alpha val="43137"/>
                    </a:srgbClr>
                  </a:outerShdw>
                </a:effectLst>
              </a:rPr>
              <a:t>Nutrient Needs of Turf</a:t>
            </a:r>
            <a:endParaRPr lang="en-US" dirty="0">
              <a:solidFill>
                <a:srgbClr val="00B0F0"/>
              </a:solidFill>
              <a:effectLst>
                <a:outerShdw blurRad="38100" dist="38100" dir="2700000" algn="tl">
                  <a:srgbClr val="000000">
                    <a:alpha val="43137"/>
                  </a:srgbClr>
                </a:outerShdw>
              </a:effectLst>
            </a:endParaRPr>
          </a:p>
        </p:txBody>
      </p:sp>
      <p:sp>
        <p:nvSpPr>
          <p:cNvPr id="4" name="TextBox 3"/>
          <p:cNvSpPr txBox="1"/>
          <p:nvPr/>
        </p:nvSpPr>
        <p:spPr>
          <a:xfrm>
            <a:off x="533400" y="1295400"/>
            <a:ext cx="7924800" cy="4431983"/>
          </a:xfrm>
          <a:prstGeom prst="rect">
            <a:avLst/>
          </a:prstGeom>
        </p:spPr>
        <p:style>
          <a:lnRef idx="2">
            <a:schemeClr val="accent4"/>
          </a:lnRef>
          <a:fillRef idx="1">
            <a:schemeClr val="lt1"/>
          </a:fillRef>
          <a:effectRef idx="0">
            <a:schemeClr val="accent4"/>
          </a:effectRef>
          <a:fontRef idx="minor">
            <a:schemeClr val="dk1"/>
          </a:fontRef>
        </p:style>
        <p:txBody>
          <a:bodyPr wrap="square" tIns="182880" rtlCol="0">
            <a:spAutoFit/>
          </a:bodyPr>
          <a:lstStyle/>
          <a:p>
            <a:r>
              <a:rPr lang="en-US" sz="2400" dirty="0" smtClean="0">
                <a:solidFill>
                  <a:schemeClr val="accent4">
                    <a:lumMod val="75000"/>
                  </a:schemeClr>
                </a:solidFill>
              </a:rPr>
              <a:t>Grass, </a:t>
            </a:r>
            <a:r>
              <a:rPr lang="en-US" sz="2400" dirty="0" smtClean="0"/>
              <a:t>like all plants, needs 16 nutrients for growth.</a:t>
            </a:r>
          </a:p>
          <a:p>
            <a:endParaRPr lang="en-US" sz="1200" dirty="0"/>
          </a:p>
          <a:p>
            <a:r>
              <a:rPr lang="en-US" sz="2400" dirty="0" smtClean="0"/>
              <a:t>These nutrients come from the air, water, and mostly from the soil.</a:t>
            </a:r>
            <a:endParaRPr lang="en-US" sz="2400" dirty="0"/>
          </a:p>
          <a:p>
            <a:endParaRPr lang="en-US" sz="1050" dirty="0"/>
          </a:p>
          <a:p>
            <a:r>
              <a:rPr lang="en-US" sz="2400" dirty="0" smtClean="0"/>
              <a:t>Fertilizers supplement the nutrients in the soil. The nutrients typically included in fertilizers are:</a:t>
            </a:r>
          </a:p>
          <a:p>
            <a:r>
              <a:rPr lang="en-US" sz="2400" dirty="0"/>
              <a:t>	</a:t>
            </a:r>
            <a:r>
              <a:rPr lang="en-US" sz="2400" dirty="0" smtClean="0"/>
              <a:t>Nitrogen</a:t>
            </a:r>
          </a:p>
          <a:p>
            <a:r>
              <a:rPr lang="en-US" sz="2400" dirty="0"/>
              <a:t>	</a:t>
            </a:r>
            <a:r>
              <a:rPr lang="en-US" sz="2400" dirty="0" smtClean="0"/>
              <a:t>Phosphorus</a:t>
            </a:r>
          </a:p>
          <a:p>
            <a:r>
              <a:rPr lang="en-US" sz="2400" dirty="0"/>
              <a:t>	</a:t>
            </a:r>
            <a:r>
              <a:rPr lang="en-US" sz="2400" dirty="0" smtClean="0"/>
              <a:t>Potassium</a:t>
            </a:r>
          </a:p>
          <a:p>
            <a:r>
              <a:rPr lang="en-US" sz="2400" dirty="0" smtClean="0"/>
              <a:t>These are the nutrients that plants use in the largest amounts. </a:t>
            </a:r>
          </a:p>
          <a:p>
            <a:endParaRPr lang="en-US" sz="1050" dirty="0" smtClean="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30762"/>
          </a:xfrm>
        </p:spPr>
        <p:txBody>
          <a:bodyPr>
            <a:normAutofit/>
          </a:bodyPr>
          <a:lstStyle/>
          <a:p>
            <a:pPr algn="ctr"/>
            <a:r>
              <a:rPr lang="en-US" sz="5400" dirty="0" smtClean="0">
                <a:solidFill>
                  <a:srgbClr val="00B0F0"/>
                </a:solidFill>
                <a:effectLst>
                  <a:outerShdw blurRad="38100" dist="38100" dir="2700000" algn="tl">
                    <a:srgbClr val="000000">
                      <a:alpha val="43137"/>
                    </a:srgbClr>
                  </a:outerShdw>
                </a:effectLst>
              </a:rPr>
              <a:t/>
            </a:r>
            <a:br>
              <a:rPr lang="en-US" sz="5400" dirty="0" smtClean="0">
                <a:solidFill>
                  <a:srgbClr val="00B0F0"/>
                </a:solidFill>
                <a:effectLst>
                  <a:outerShdw blurRad="38100" dist="38100" dir="2700000" algn="tl">
                    <a:srgbClr val="000000">
                      <a:alpha val="43137"/>
                    </a:srgbClr>
                  </a:outerShdw>
                </a:effectLst>
              </a:rPr>
            </a:br>
            <a:r>
              <a:rPr lang="en-US" sz="5400" dirty="0" smtClean="0">
                <a:solidFill>
                  <a:srgbClr val="00B0F0"/>
                </a:solidFill>
                <a:effectLst>
                  <a:outerShdw blurRad="38100" dist="38100" dir="2700000" algn="tl">
                    <a:srgbClr val="000000">
                      <a:alpha val="43137"/>
                    </a:srgbClr>
                  </a:outerShdw>
                </a:effectLst>
              </a:rPr>
              <a:t>A Little Bit About Grass</a:t>
            </a:r>
            <a:endParaRPr lang="en-US" sz="5400" dirty="0">
              <a:solidFill>
                <a:srgbClr val="00B0F0"/>
              </a:solidFill>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79C56A688B2BD4B9D6A3A1BB66B4C40" ma:contentTypeVersion="1" ma:contentTypeDescription="Create a new document." ma:contentTypeScope="" ma:versionID="91d73ddba757912997ef9e448670fdb5">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3A7AC6-77F9-497C-A03B-D93285711390}"/>
</file>

<file path=customXml/itemProps2.xml><?xml version="1.0" encoding="utf-8"?>
<ds:datastoreItem xmlns:ds="http://schemas.openxmlformats.org/officeDocument/2006/customXml" ds:itemID="{39841621-E0BF-48D9-B14B-70D780E93274}"/>
</file>

<file path=customXml/itemProps3.xml><?xml version="1.0" encoding="utf-8"?>
<ds:datastoreItem xmlns:ds="http://schemas.openxmlformats.org/officeDocument/2006/customXml" ds:itemID="{70E9721D-75EB-492A-90D4-A3211DBADDDC}"/>
</file>

<file path=docProps/app.xml><?xml version="1.0" encoding="utf-8"?>
<Properties xmlns="http://schemas.openxmlformats.org/officeDocument/2006/extended-properties" xmlns:vt="http://schemas.openxmlformats.org/officeDocument/2006/docPropsVTypes">
  <Template>Concourse</Template>
  <TotalTime>4806</TotalTime>
  <Words>2138</Words>
  <Application>Microsoft Office PowerPoint</Application>
  <PresentationFormat>On-screen Show (4:3)</PresentationFormat>
  <Paragraphs>234</Paragraphs>
  <Slides>63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Concourse</vt:lpstr>
      <vt:lpstr>Acrobat Document</vt:lpstr>
      <vt:lpstr>Fertilizer Applicator Training </vt:lpstr>
      <vt:lpstr>Fertilizer Use Act of 2011</vt:lpstr>
      <vt:lpstr>Slide 3</vt:lpstr>
      <vt:lpstr>Fertilizer Risk</vt:lpstr>
      <vt:lpstr>Fertilizer Risk</vt:lpstr>
      <vt:lpstr>Slide 6</vt:lpstr>
      <vt:lpstr>Certification is Required</vt:lpstr>
      <vt:lpstr>Nutrient Needs of Turf</vt:lpstr>
      <vt:lpstr> A Little Bit About Grass</vt:lpstr>
      <vt:lpstr>Slide 10</vt:lpstr>
      <vt:lpstr>Kinds of Grass</vt:lpstr>
      <vt:lpstr>Fertilize at the Right Time</vt:lpstr>
      <vt:lpstr>Fertilize at the Right Time</vt:lpstr>
      <vt:lpstr> Soil Testing</vt:lpstr>
      <vt:lpstr>Why Soil Test?</vt:lpstr>
      <vt:lpstr>pH</vt:lpstr>
      <vt:lpstr>Proper Soil Testing</vt:lpstr>
      <vt:lpstr>Proper Soil Testing</vt:lpstr>
      <vt:lpstr>Proper Soil Testing</vt:lpstr>
      <vt:lpstr>Soil Sampling</vt:lpstr>
      <vt:lpstr>Soil Sampling</vt:lpstr>
      <vt:lpstr> Measuring Area</vt:lpstr>
      <vt:lpstr>Measuring Area</vt:lpstr>
      <vt:lpstr>Slide 24</vt:lpstr>
      <vt:lpstr>Measuring Area</vt:lpstr>
      <vt:lpstr>Slide 26</vt:lpstr>
      <vt:lpstr>Slide 27</vt:lpstr>
      <vt:lpstr>Here’s a Triangle</vt:lpstr>
      <vt:lpstr>Here’s Half of a Circle</vt:lpstr>
      <vt:lpstr>Here’s Rectangle B</vt:lpstr>
      <vt:lpstr>Measuring Area</vt:lpstr>
      <vt:lpstr>Measuring Area</vt:lpstr>
      <vt:lpstr>Measuring Area</vt:lpstr>
      <vt:lpstr>Add together the parts to get total area of the property:</vt:lpstr>
      <vt:lpstr>Slide 35</vt:lpstr>
      <vt:lpstr>To get the fertilized area:</vt:lpstr>
      <vt:lpstr>Equipment Calibration</vt:lpstr>
      <vt:lpstr>Equipment Calibration</vt:lpstr>
      <vt:lpstr>Equipment Calibration</vt:lpstr>
      <vt:lpstr>Equipment Calibration</vt:lpstr>
      <vt:lpstr>Equipment Calibration  </vt:lpstr>
      <vt:lpstr>Field Adjustments</vt:lpstr>
      <vt:lpstr>Field Adjustments</vt:lpstr>
      <vt:lpstr>Spreader Calibration</vt:lpstr>
      <vt:lpstr>Spreader Calibration</vt:lpstr>
      <vt:lpstr>Hose &amp; Gun Sprayer Calibration</vt:lpstr>
      <vt:lpstr>Hose &amp; Gun Sprayer Calibration</vt:lpstr>
      <vt:lpstr>Check your equipment</vt:lpstr>
      <vt:lpstr>Slide 49</vt:lpstr>
      <vt:lpstr>How to read a fertilizer label</vt:lpstr>
      <vt:lpstr>22-0-10</vt:lpstr>
      <vt:lpstr>Some Bags Have 4 Numbers</vt:lpstr>
      <vt:lpstr>Forms of Nitrogen</vt:lpstr>
      <vt:lpstr>Forms of Nitrogen</vt:lpstr>
      <vt:lpstr>Slide 55</vt:lpstr>
      <vt:lpstr>Nitrogen Limits</vt:lpstr>
      <vt:lpstr>Phosphorus Limits</vt:lpstr>
      <vt:lpstr>Slide 58</vt:lpstr>
      <vt:lpstr>Stay away from water!</vt:lpstr>
      <vt:lpstr>This is water, too!</vt:lpstr>
      <vt:lpstr>Slide 61</vt:lpstr>
      <vt:lpstr>Timing</vt:lpstr>
      <vt:lpstr>Questions?</vt:lpstr>
    </vt:vector>
  </TitlesOfParts>
  <Company>Maryland Department of Agriculture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Ag_Employee</dc:creator>
  <cp:lastModifiedBy>flaglerg</cp:lastModifiedBy>
  <cp:revision>452</cp:revision>
  <dcterms:created xsi:type="dcterms:W3CDTF">2014-01-15T17:31:48Z</dcterms:created>
  <dcterms:modified xsi:type="dcterms:W3CDTF">2014-06-13T23:44:25Z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0x010100A79C56A688B2BD4B9D6A3A1BB66B4C40</vt:lpwstr>
  </property>
</Properties>
</file>