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customXml/itemProps4.xml" ContentType="application/vnd.openxmlformats-officedocument.customXml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5"/>
    <p:sldMasterId id="2147483688" r:id="rId6"/>
  </p:sldMasterIdLst>
  <p:notesMasterIdLst>
    <p:notesMasterId r:id="rId24"/>
  </p:notesMasterIdLst>
  <p:handoutMasterIdLst>
    <p:handoutMasterId r:id="rId25"/>
  </p:handoutMasterIdLst>
  <p:sldIdLst>
    <p:sldId id="331" r:id="rId7"/>
    <p:sldId id="326" r:id="rId8"/>
    <p:sldId id="327" r:id="rId9"/>
    <p:sldId id="337" r:id="rId10"/>
    <p:sldId id="341" r:id="rId11"/>
    <p:sldId id="340" r:id="rId12"/>
    <p:sldId id="338" r:id="rId13"/>
    <p:sldId id="332" r:id="rId14"/>
    <p:sldId id="333" r:id="rId15"/>
    <p:sldId id="322" r:id="rId16"/>
    <p:sldId id="258" r:id="rId17"/>
    <p:sldId id="324" r:id="rId18"/>
    <p:sldId id="289" r:id="rId19"/>
    <p:sldId id="330" r:id="rId20"/>
    <p:sldId id="308" r:id="rId21"/>
    <p:sldId id="315" r:id="rId22"/>
    <p:sldId id="334" r:id="rId23"/>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25165E"/>
    <a:srgbClr val="F8F8F8"/>
    <a:srgbClr val="993300"/>
    <a:srgbClr val="DDDDDD"/>
    <a:srgbClr val="EAEAEA"/>
    <a:srgbClr val="C0C0C0"/>
    <a:srgbClr val="5F5F5F"/>
    <a:srgbClr val="969696"/>
    <a:srgbClr val="000000"/>
    <a:srgbClr val="C65D2E"/>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37" autoAdjust="0"/>
    <p:restoredTop sz="94658" autoAdjust="0"/>
  </p:normalViewPr>
  <p:slideViewPr>
    <p:cSldViewPr>
      <p:cViewPr varScale="1">
        <p:scale>
          <a:sx n="74" d="100"/>
          <a:sy n="74" d="100"/>
        </p:scale>
        <p:origin x="-1062"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620"/>
    </p:cViewPr>
  </p:sorterViewPr>
  <p:notesViewPr>
    <p:cSldViewPr>
      <p:cViewPr varScale="1">
        <p:scale>
          <a:sx n="59" d="100"/>
          <a:sy n="59" d="100"/>
        </p:scale>
        <p:origin x="-2484" y="-78"/>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E7B09BC8-0585-40EE-97C3-BBE88D4AE147}" type="datetimeFigureOut">
              <a:rPr lang="en-US" smtClean="0"/>
              <a:pPr/>
              <a:t>2/11/2013</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44A4F2D9-4ADA-4B5E-94E6-D5092ADEBAB0}" type="slidenum">
              <a:rPr lang="en-US" smtClean="0"/>
              <a:pPr/>
              <a:t>‹#›</a:t>
            </a:fld>
            <a:endParaRPr lang="en-US" dirty="0"/>
          </a:p>
        </p:txBody>
      </p:sp>
    </p:spTree>
    <p:extLst>
      <p:ext uri="{BB962C8B-B14F-4D97-AF65-F5344CB8AC3E}">
        <p14:creationId xmlns="" xmlns:p14="http://schemas.microsoft.com/office/powerpoint/2010/main" val="9215015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smtClean="0"/>
            </a:lvl1pPr>
          </a:lstStyle>
          <a:p>
            <a:pPr>
              <a:defRPr/>
            </a:pP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smtClean="0"/>
            </a:lvl1pPr>
          </a:lstStyle>
          <a:p>
            <a:pPr>
              <a:defRPr/>
            </a:pPr>
            <a:fld id="{429A14ED-99D5-4C04-B781-28404CCBC6A2}" type="datetimeFigureOut">
              <a:rPr lang="en-US"/>
              <a:pPr>
                <a:defRPr/>
              </a:pPr>
              <a:t>2/11/2013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smtClean="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smtClean="0"/>
            </a:lvl1pPr>
          </a:lstStyle>
          <a:p>
            <a:pPr>
              <a:defRPr/>
            </a:pP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smtClean="0"/>
            </a:lvl1pPr>
          </a:lstStyle>
          <a:p>
            <a:pPr>
              <a:defRPr/>
            </a:pPr>
            <a:fld id="{56044C14-766E-45AA-9456-FC0425B080D3}" type="slidenum">
              <a:rPr lang="en-US"/>
              <a:pPr>
                <a:defRPr/>
              </a:pPr>
              <a:t>‹#›</a:t>
            </a:fld>
            <a:endParaRPr lang="en-US" dirty="0"/>
          </a:p>
        </p:txBody>
      </p:sp>
    </p:spTree>
    <p:extLst>
      <p:ext uri="{BB962C8B-B14F-4D97-AF65-F5344CB8AC3E}">
        <p14:creationId xmlns="" xmlns:p14="http://schemas.microsoft.com/office/powerpoint/2010/main" val="409060305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073B3E-B5C9-4F1A-8A75-E7C1D604FC3E}" type="slidenum">
              <a:rPr lang="en-US"/>
              <a:pPr/>
              <a:t>1</a:t>
            </a:fld>
            <a:endParaRPr lang="en-US" dirty="0"/>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pPr marL="232943" indent="-232943"/>
            <a:r>
              <a:rPr lang="en-US" b="1" dirty="0"/>
              <a:t>To insert this slide into your presentation</a:t>
            </a:r>
          </a:p>
          <a:p>
            <a:pPr marL="232943" indent="-232943"/>
            <a:r>
              <a:rPr lang="en-US" b="1" dirty="0"/>
              <a:t> </a:t>
            </a:r>
          </a:p>
          <a:p>
            <a:pPr marL="232943" indent="-232943">
              <a:buFontTx/>
              <a:buAutoNum type="arabicPeriod"/>
            </a:pPr>
            <a:r>
              <a:rPr lang="en-US" dirty="0"/>
              <a:t>Save this template as a presentation (.ppt file) on your computer. </a:t>
            </a:r>
          </a:p>
          <a:p>
            <a:pPr marL="232943" indent="-232943">
              <a:buFontTx/>
              <a:buAutoNum type="arabicPeriod"/>
            </a:pPr>
            <a:r>
              <a:rPr lang="en-US" dirty="0"/>
              <a:t>Open the presentation that will contain the image slide. </a:t>
            </a:r>
          </a:p>
          <a:p>
            <a:pPr marL="232943" indent="-232943">
              <a:buFontTx/>
              <a:buAutoNum type="arabicPeriod"/>
            </a:pPr>
            <a:r>
              <a:rPr lang="en-US" dirty="0"/>
              <a:t>On the </a:t>
            </a:r>
            <a:r>
              <a:rPr lang="en-US" b="1" dirty="0"/>
              <a:t>Slides</a:t>
            </a:r>
            <a:r>
              <a:rPr lang="en-US" dirty="0"/>
              <a:t> tab, place your insertion point after the slide that will precede the image slide. (Make sure you don't select a slide. Your insertion point should be between the slides.) </a:t>
            </a:r>
          </a:p>
          <a:p>
            <a:pPr marL="232943" indent="-232943">
              <a:buFontTx/>
              <a:buAutoNum type="arabicPeriod"/>
            </a:pPr>
            <a:r>
              <a:rPr lang="en-US" dirty="0"/>
              <a:t>On the </a:t>
            </a:r>
            <a:r>
              <a:rPr lang="en-US" b="1" dirty="0"/>
              <a:t>Insert</a:t>
            </a:r>
            <a:r>
              <a:rPr lang="en-US" dirty="0"/>
              <a:t> menu, click </a:t>
            </a:r>
            <a:r>
              <a:rPr lang="en-US" b="1" dirty="0"/>
              <a:t>Slides from Files</a:t>
            </a:r>
            <a:r>
              <a:rPr lang="en-US" dirty="0"/>
              <a:t>. </a:t>
            </a:r>
          </a:p>
          <a:p>
            <a:pPr marL="232943" indent="-232943">
              <a:buFontTx/>
              <a:buAutoNum type="arabicPeriod"/>
            </a:pPr>
            <a:r>
              <a:rPr lang="en-US" dirty="0"/>
              <a:t>In the </a:t>
            </a:r>
            <a:r>
              <a:rPr lang="en-US" b="1" dirty="0"/>
              <a:t>Slide Finder</a:t>
            </a:r>
            <a:r>
              <a:rPr lang="en-US" dirty="0"/>
              <a:t> dialog box, click the </a:t>
            </a:r>
            <a:r>
              <a:rPr lang="en-US" b="1" dirty="0"/>
              <a:t>Find Presentation</a:t>
            </a:r>
            <a:r>
              <a:rPr lang="en-US" dirty="0"/>
              <a:t> tab. </a:t>
            </a:r>
          </a:p>
          <a:p>
            <a:pPr marL="232943" indent="-232943">
              <a:buFontTx/>
              <a:buAutoNum type="arabicPeriod"/>
            </a:pPr>
            <a:r>
              <a:rPr lang="en-US" dirty="0"/>
              <a:t>Click </a:t>
            </a:r>
            <a:r>
              <a:rPr lang="en-US" b="1" dirty="0"/>
              <a:t>Browse</a:t>
            </a:r>
            <a:r>
              <a:rPr lang="en-US" dirty="0"/>
              <a:t>, locate and select the presentation that contains the image slide, and then click </a:t>
            </a:r>
            <a:r>
              <a:rPr lang="en-US" b="1" dirty="0"/>
              <a:t>Open</a:t>
            </a:r>
            <a:r>
              <a:rPr lang="en-US" dirty="0"/>
              <a:t>. </a:t>
            </a:r>
          </a:p>
          <a:p>
            <a:pPr marL="232943" indent="-232943">
              <a:buFontTx/>
              <a:buAutoNum type="arabicPeriod"/>
            </a:pPr>
            <a:r>
              <a:rPr lang="en-US" dirty="0"/>
              <a:t>In the </a:t>
            </a:r>
            <a:r>
              <a:rPr lang="en-US" b="1" dirty="0"/>
              <a:t>Slides from Files</a:t>
            </a:r>
            <a:r>
              <a:rPr lang="en-US" dirty="0"/>
              <a:t> dialog box, select the image slide. </a:t>
            </a:r>
          </a:p>
          <a:p>
            <a:pPr marL="232943" indent="-232943">
              <a:buFontTx/>
              <a:buAutoNum type="arabicPeriod"/>
            </a:pPr>
            <a:r>
              <a:rPr lang="en-US" dirty="0"/>
              <a:t>Select the </a:t>
            </a:r>
            <a:r>
              <a:rPr lang="en-US" b="1" dirty="0"/>
              <a:t>Keep source formatting</a:t>
            </a:r>
            <a:r>
              <a:rPr lang="en-US" dirty="0"/>
              <a:t> check box. If you do not select this check box, the copied slide will inherit the design of the slide that precedes it in the presentation. </a:t>
            </a:r>
          </a:p>
          <a:p>
            <a:pPr marL="232943" indent="-232943">
              <a:buFontTx/>
              <a:buAutoNum type="arabicPeriod"/>
            </a:pPr>
            <a:r>
              <a:rPr lang="en-US" dirty="0"/>
              <a:t>Click </a:t>
            </a:r>
            <a:r>
              <a:rPr lang="en-US" b="1" dirty="0"/>
              <a:t>Insert</a:t>
            </a:r>
            <a:r>
              <a:rPr lang="en-US" dirty="0"/>
              <a:t>. </a:t>
            </a:r>
          </a:p>
          <a:p>
            <a:pPr marL="232943" indent="-232943">
              <a:buFontTx/>
              <a:buAutoNum type="arabicPeriod"/>
            </a:pPr>
            <a:r>
              <a:rPr lang="en-US" dirty="0"/>
              <a:t>Click </a:t>
            </a:r>
            <a:r>
              <a:rPr lang="en-US" b="1" dirty="0"/>
              <a:t>Close</a:t>
            </a:r>
            <a:r>
              <a:rPr lang="en-US" dirty="0"/>
              <a:t>. </a:t>
            </a:r>
          </a:p>
          <a:p>
            <a:pPr marL="232943" indent="-232943">
              <a:lnSpc>
                <a:spcPct val="90000"/>
              </a:lnSpc>
            </a:pP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6044C14-766E-45AA-9456-FC0425B080D3}" type="slidenum">
              <a:rPr lang="en-US" smtClean="0"/>
              <a:pPr>
                <a:defRPr/>
              </a:pPr>
              <a:t>10</a:t>
            </a:fld>
            <a:endParaRPr lang="en-US" dirty="0"/>
          </a:p>
        </p:txBody>
      </p:sp>
    </p:spTree>
    <p:extLst>
      <p:ext uri="{BB962C8B-B14F-4D97-AF65-F5344CB8AC3E}">
        <p14:creationId xmlns="" xmlns:p14="http://schemas.microsoft.com/office/powerpoint/2010/main" val="5285970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6044C14-766E-45AA-9456-FC0425B080D3}" type="slidenum">
              <a:rPr lang="en-US" smtClean="0"/>
              <a:pPr>
                <a:defRPr/>
              </a:pPr>
              <a:t>11</a:t>
            </a:fld>
            <a:endParaRPr lang="en-US" dirty="0"/>
          </a:p>
        </p:txBody>
      </p:sp>
    </p:spTree>
    <p:extLst>
      <p:ext uri="{BB962C8B-B14F-4D97-AF65-F5344CB8AC3E}">
        <p14:creationId xmlns="" xmlns:p14="http://schemas.microsoft.com/office/powerpoint/2010/main" val="5285970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6044C14-766E-45AA-9456-FC0425B080D3}" type="slidenum">
              <a:rPr lang="en-US" smtClean="0"/>
              <a:pPr>
                <a:defRPr/>
              </a:pPr>
              <a:t>12</a:t>
            </a:fld>
            <a:endParaRPr lang="en-US" dirty="0"/>
          </a:p>
        </p:txBody>
      </p:sp>
    </p:spTree>
    <p:extLst>
      <p:ext uri="{BB962C8B-B14F-4D97-AF65-F5344CB8AC3E}">
        <p14:creationId xmlns="" xmlns:p14="http://schemas.microsoft.com/office/powerpoint/2010/main" val="5285970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00E73-AA93-4DA6-9EC0-187144B4428B}" type="slidenum">
              <a:rPr lang="en-US" smtClean="0"/>
              <a:pPr/>
              <a:t>13</a:t>
            </a:fld>
            <a:endParaRPr lang="en-US" dirty="0"/>
          </a:p>
        </p:txBody>
      </p:sp>
    </p:spTree>
    <p:extLst>
      <p:ext uri="{BB962C8B-B14F-4D97-AF65-F5344CB8AC3E}">
        <p14:creationId xmlns="" xmlns:p14="http://schemas.microsoft.com/office/powerpoint/2010/main" val="2825244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6044C14-766E-45AA-9456-FC0425B080D3}" type="slidenum">
              <a:rPr lang="en-US" smtClean="0"/>
              <a:pPr>
                <a:defRPr/>
              </a:pPr>
              <a:t>14</a:t>
            </a:fld>
            <a:endParaRPr lang="en-US" dirty="0"/>
          </a:p>
        </p:txBody>
      </p:sp>
    </p:spTree>
    <p:extLst>
      <p:ext uri="{BB962C8B-B14F-4D97-AF65-F5344CB8AC3E}">
        <p14:creationId xmlns="" xmlns:p14="http://schemas.microsoft.com/office/powerpoint/2010/main" val="22180172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073B3E-B5C9-4F1A-8A75-E7C1D604FC3E}" type="slidenum">
              <a:rPr lang="en-US"/>
              <a:pPr/>
              <a:t>17</a:t>
            </a:fld>
            <a:endParaRPr lang="en-US" dirty="0"/>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pPr marL="232943" indent="-232943"/>
            <a:r>
              <a:rPr lang="en-US" b="1" dirty="0"/>
              <a:t>To insert this slide into your presentation</a:t>
            </a:r>
          </a:p>
          <a:p>
            <a:pPr marL="232943" indent="-232943"/>
            <a:r>
              <a:rPr lang="en-US" b="1" dirty="0"/>
              <a:t> </a:t>
            </a:r>
          </a:p>
          <a:p>
            <a:pPr marL="232943" indent="-232943">
              <a:buFontTx/>
              <a:buAutoNum type="arabicPeriod"/>
            </a:pPr>
            <a:r>
              <a:rPr lang="en-US" dirty="0"/>
              <a:t>Save this template as a presentation (.ppt file) on your computer. </a:t>
            </a:r>
          </a:p>
          <a:p>
            <a:pPr marL="232943" indent="-232943">
              <a:buFontTx/>
              <a:buAutoNum type="arabicPeriod"/>
            </a:pPr>
            <a:r>
              <a:rPr lang="en-US" dirty="0"/>
              <a:t>Open the presentation that will contain the image slide. </a:t>
            </a:r>
          </a:p>
          <a:p>
            <a:pPr marL="232943" indent="-232943">
              <a:buFontTx/>
              <a:buAutoNum type="arabicPeriod"/>
            </a:pPr>
            <a:r>
              <a:rPr lang="en-US" dirty="0"/>
              <a:t>On the </a:t>
            </a:r>
            <a:r>
              <a:rPr lang="en-US" b="1" dirty="0"/>
              <a:t>Slides</a:t>
            </a:r>
            <a:r>
              <a:rPr lang="en-US" dirty="0"/>
              <a:t> tab, place your insertion point after the slide that will precede the image slide. (Make sure you don't select a slide. Your insertion point should be between the slides.) </a:t>
            </a:r>
          </a:p>
          <a:p>
            <a:pPr marL="232943" indent="-232943">
              <a:buFontTx/>
              <a:buAutoNum type="arabicPeriod"/>
            </a:pPr>
            <a:r>
              <a:rPr lang="en-US" dirty="0"/>
              <a:t>On the </a:t>
            </a:r>
            <a:r>
              <a:rPr lang="en-US" b="1" dirty="0"/>
              <a:t>Insert</a:t>
            </a:r>
            <a:r>
              <a:rPr lang="en-US" dirty="0"/>
              <a:t> menu, click </a:t>
            </a:r>
            <a:r>
              <a:rPr lang="en-US" b="1" dirty="0"/>
              <a:t>Slides from Files</a:t>
            </a:r>
            <a:r>
              <a:rPr lang="en-US" dirty="0"/>
              <a:t>. </a:t>
            </a:r>
          </a:p>
          <a:p>
            <a:pPr marL="232943" indent="-232943">
              <a:buFontTx/>
              <a:buAutoNum type="arabicPeriod"/>
            </a:pPr>
            <a:r>
              <a:rPr lang="en-US" dirty="0"/>
              <a:t>In the </a:t>
            </a:r>
            <a:r>
              <a:rPr lang="en-US" b="1" dirty="0"/>
              <a:t>Slide Finder</a:t>
            </a:r>
            <a:r>
              <a:rPr lang="en-US" dirty="0"/>
              <a:t> dialog box, click the </a:t>
            </a:r>
            <a:r>
              <a:rPr lang="en-US" b="1" dirty="0"/>
              <a:t>Find Presentation</a:t>
            </a:r>
            <a:r>
              <a:rPr lang="en-US" dirty="0"/>
              <a:t> tab. </a:t>
            </a:r>
          </a:p>
          <a:p>
            <a:pPr marL="232943" indent="-232943">
              <a:buFontTx/>
              <a:buAutoNum type="arabicPeriod"/>
            </a:pPr>
            <a:r>
              <a:rPr lang="en-US" dirty="0"/>
              <a:t>Click </a:t>
            </a:r>
            <a:r>
              <a:rPr lang="en-US" b="1" dirty="0"/>
              <a:t>Browse</a:t>
            </a:r>
            <a:r>
              <a:rPr lang="en-US" dirty="0"/>
              <a:t>, locate and select the presentation that contains the image slide, and then click </a:t>
            </a:r>
            <a:r>
              <a:rPr lang="en-US" b="1" dirty="0"/>
              <a:t>Open</a:t>
            </a:r>
            <a:r>
              <a:rPr lang="en-US" dirty="0"/>
              <a:t>. </a:t>
            </a:r>
          </a:p>
          <a:p>
            <a:pPr marL="232943" indent="-232943">
              <a:buFontTx/>
              <a:buAutoNum type="arabicPeriod"/>
            </a:pPr>
            <a:r>
              <a:rPr lang="en-US" dirty="0"/>
              <a:t>In the </a:t>
            </a:r>
            <a:r>
              <a:rPr lang="en-US" b="1" dirty="0"/>
              <a:t>Slides from Files</a:t>
            </a:r>
            <a:r>
              <a:rPr lang="en-US" dirty="0"/>
              <a:t> dialog box, select the image slide. </a:t>
            </a:r>
          </a:p>
          <a:p>
            <a:pPr marL="232943" indent="-232943">
              <a:buFontTx/>
              <a:buAutoNum type="arabicPeriod"/>
            </a:pPr>
            <a:r>
              <a:rPr lang="en-US" dirty="0"/>
              <a:t>Select the </a:t>
            </a:r>
            <a:r>
              <a:rPr lang="en-US" b="1" dirty="0"/>
              <a:t>Keep source formatting</a:t>
            </a:r>
            <a:r>
              <a:rPr lang="en-US" dirty="0"/>
              <a:t> check box. If you do not select this check box, the copied slide will inherit the design of the slide that precedes it in the presentation. </a:t>
            </a:r>
          </a:p>
          <a:p>
            <a:pPr marL="232943" indent="-232943">
              <a:buFontTx/>
              <a:buAutoNum type="arabicPeriod"/>
            </a:pPr>
            <a:r>
              <a:rPr lang="en-US" dirty="0"/>
              <a:t>Click </a:t>
            </a:r>
            <a:r>
              <a:rPr lang="en-US" b="1" dirty="0"/>
              <a:t>Insert</a:t>
            </a:r>
            <a:r>
              <a:rPr lang="en-US" dirty="0"/>
              <a:t>. </a:t>
            </a:r>
          </a:p>
          <a:p>
            <a:pPr marL="232943" indent="-232943">
              <a:buFontTx/>
              <a:buAutoNum type="arabicPeriod"/>
            </a:pPr>
            <a:r>
              <a:rPr lang="en-US" dirty="0"/>
              <a:t>Click </a:t>
            </a:r>
            <a:r>
              <a:rPr lang="en-US" b="1" dirty="0"/>
              <a:t>Close</a:t>
            </a:r>
            <a:r>
              <a:rPr lang="en-US" dirty="0"/>
              <a:t>. </a:t>
            </a:r>
          </a:p>
          <a:p>
            <a:pPr marL="232943" indent="-232943">
              <a:lnSpc>
                <a:spcPct val="90000"/>
              </a:lnSpc>
            </a:pP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6044C14-766E-45AA-9456-FC0425B080D3}" type="slidenum">
              <a:rPr lang="en-US" smtClean="0"/>
              <a:pPr>
                <a:defRPr/>
              </a:pPr>
              <a:t>2</a:t>
            </a:fld>
            <a:endParaRPr lang="en-US" dirty="0"/>
          </a:p>
        </p:txBody>
      </p:sp>
    </p:spTree>
    <p:extLst>
      <p:ext uri="{BB962C8B-B14F-4D97-AF65-F5344CB8AC3E}">
        <p14:creationId xmlns="" xmlns:p14="http://schemas.microsoft.com/office/powerpoint/2010/main" val="22180172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6044C14-766E-45AA-9456-FC0425B080D3}" type="slidenum">
              <a:rPr lang="en-US" smtClean="0"/>
              <a:pPr>
                <a:defRPr/>
              </a:pPr>
              <a:t>3</a:t>
            </a:fld>
            <a:endParaRPr lang="en-US" dirty="0"/>
          </a:p>
        </p:txBody>
      </p:sp>
    </p:spTree>
    <p:extLst>
      <p:ext uri="{BB962C8B-B14F-4D97-AF65-F5344CB8AC3E}">
        <p14:creationId xmlns="" xmlns:p14="http://schemas.microsoft.com/office/powerpoint/2010/main" val="22180172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6044C14-766E-45AA-9456-FC0425B080D3}" type="slidenum">
              <a:rPr lang="en-US" smtClean="0"/>
              <a:pPr>
                <a:defRPr/>
              </a:pPr>
              <a:t>4</a:t>
            </a:fld>
            <a:endParaRPr lang="en-US" dirty="0"/>
          </a:p>
        </p:txBody>
      </p:sp>
    </p:spTree>
    <p:extLst>
      <p:ext uri="{BB962C8B-B14F-4D97-AF65-F5344CB8AC3E}">
        <p14:creationId xmlns="" xmlns:p14="http://schemas.microsoft.com/office/powerpoint/2010/main" val="22180172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6044C14-766E-45AA-9456-FC0425B080D3}" type="slidenum">
              <a:rPr lang="en-US" smtClean="0"/>
              <a:pPr>
                <a:defRPr/>
              </a:pPr>
              <a:t>5</a:t>
            </a:fld>
            <a:endParaRPr lang="en-US" dirty="0"/>
          </a:p>
        </p:txBody>
      </p:sp>
    </p:spTree>
    <p:extLst>
      <p:ext uri="{BB962C8B-B14F-4D97-AF65-F5344CB8AC3E}">
        <p14:creationId xmlns="" xmlns:p14="http://schemas.microsoft.com/office/powerpoint/2010/main" val="11091387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6044C14-766E-45AA-9456-FC0425B080D3}" type="slidenum">
              <a:rPr lang="en-US" smtClean="0"/>
              <a:pPr>
                <a:defRPr/>
              </a:pPr>
              <a:t>6</a:t>
            </a:fld>
            <a:endParaRPr lang="en-US" dirty="0"/>
          </a:p>
        </p:txBody>
      </p:sp>
    </p:spTree>
    <p:extLst>
      <p:ext uri="{BB962C8B-B14F-4D97-AF65-F5344CB8AC3E}">
        <p14:creationId xmlns="" xmlns:p14="http://schemas.microsoft.com/office/powerpoint/2010/main" val="11091387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6044C14-766E-45AA-9456-FC0425B080D3}" type="slidenum">
              <a:rPr lang="en-US" smtClean="0"/>
              <a:pPr>
                <a:defRPr/>
              </a:pPr>
              <a:t>7</a:t>
            </a:fld>
            <a:endParaRPr lang="en-US" dirty="0"/>
          </a:p>
        </p:txBody>
      </p:sp>
    </p:spTree>
    <p:extLst>
      <p:ext uri="{BB962C8B-B14F-4D97-AF65-F5344CB8AC3E}">
        <p14:creationId xmlns="" xmlns:p14="http://schemas.microsoft.com/office/powerpoint/2010/main" val="11091387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6044C14-766E-45AA-9456-FC0425B080D3}" type="slidenum">
              <a:rPr lang="en-US" smtClean="0"/>
              <a:pPr>
                <a:defRPr/>
              </a:pPr>
              <a:t>8</a:t>
            </a:fld>
            <a:endParaRPr lang="en-US" dirty="0"/>
          </a:p>
        </p:txBody>
      </p:sp>
    </p:spTree>
    <p:extLst>
      <p:ext uri="{BB962C8B-B14F-4D97-AF65-F5344CB8AC3E}">
        <p14:creationId xmlns="" xmlns:p14="http://schemas.microsoft.com/office/powerpoint/2010/main" val="22180172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6044C14-766E-45AA-9456-FC0425B080D3}" type="slidenum">
              <a:rPr lang="en-US" smtClean="0"/>
              <a:pPr>
                <a:defRPr/>
              </a:pPr>
              <a:t>9</a:t>
            </a:fld>
            <a:endParaRPr lang="en-US" dirty="0"/>
          </a:p>
        </p:txBody>
      </p:sp>
    </p:spTree>
    <p:extLst>
      <p:ext uri="{BB962C8B-B14F-4D97-AF65-F5344CB8AC3E}">
        <p14:creationId xmlns="" xmlns:p14="http://schemas.microsoft.com/office/powerpoint/2010/main" val="11091387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gray">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8" name="Rectangle 6"/>
          <p:cNvSpPr>
            <a:spLocks noGrp="1" noChangeArrowheads="1"/>
          </p:cNvSpPr>
          <p:nvPr>
            <p:ph type="ctrTitle"/>
          </p:nvPr>
        </p:nvSpPr>
        <p:spPr>
          <a:xfrm>
            <a:off x="304800" y="4953000"/>
            <a:ext cx="8686800" cy="947738"/>
          </a:xfrm>
        </p:spPr>
        <p:txBody>
          <a:bodyPr/>
          <a:lstStyle>
            <a:lvl1pPr>
              <a:defRPr>
                <a:solidFill>
                  <a:srgbClr val="000000"/>
                </a:solidFill>
              </a:defRPr>
            </a:lvl1pPr>
          </a:lstStyle>
          <a:p>
            <a:pPr lvl="0"/>
            <a:r>
              <a:rPr lang="en-US" noProof="0" smtClean="0"/>
              <a:t>Click to edit Master title style</a:t>
            </a:r>
          </a:p>
        </p:txBody>
      </p:sp>
      <p:sp>
        <p:nvSpPr>
          <p:cNvPr id="3079" name="Rectangle 7"/>
          <p:cNvSpPr>
            <a:spLocks noGrp="1" noChangeArrowheads="1"/>
          </p:cNvSpPr>
          <p:nvPr>
            <p:ph type="subTitle" idx="1"/>
          </p:nvPr>
        </p:nvSpPr>
        <p:spPr>
          <a:xfrm>
            <a:off x="304800" y="5810250"/>
            <a:ext cx="8686800" cy="895350"/>
          </a:xfrm>
        </p:spPr>
        <p:txBody>
          <a:bodyPr/>
          <a:lstStyle>
            <a:lvl1pPr marL="0" indent="0">
              <a:buFont typeface="Wingdings" pitchFamily="2" charset="2"/>
              <a:buNone/>
              <a:defRPr/>
            </a:lvl1pPr>
          </a:lstStyle>
          <a:p>
            <a:pPr lvl="0"/>
            <a:r>
              <a:rPr lang="en-US" noProof="0" smtClean="0"/>
              <a:t>Click to edit Master subtitle style</a:t>
            </a:r>
          </a:p>
        </p:txBody>
      </p:sp>
      <p:sp>
        <p:nvSpPr>
          <p:cNvPr id="4" name="Rectangle 31"/>
          <p:cNvSpPr>
            <a:spLocks noGrp="1" noChangeArrowheads="1"/>
          </p:cNvSpPr>
          <p:nvPr>
            <p:ph type="dt" sz="quarter" idx="10"/>
          </p:nvPr>
        </p:nvSpPr>
        <p:spPr/>
        <p:txBody>
          <a:bodyPr/>
          <a:lstStyle>
            <a:lvl1pPr>
              <a:defRPr smtClean="0"/>
            </a:lvl1pPr>
          </a:lstStyle>
          <a:p>
            <a:pPr>
              <a:defRPr/>
            </a:pPr>
            <a:endParaRPr lang="en-US" dirty="0"/>
          </a:p>
        </p:txBody>
      </p:sp>
      <p:sp>
        <p:nvSpPr>
          <p:cNvPr id="5" name="Rectangle 32"/>
          <p:cNvSpPr>
            <a:spLocks noGrp="1" noChangeArrowheads="1"/>
          </p:cNvSpPr>
          <p:nvPr>
            <p:ph type="ftr" sz="quarter" idx="11"/>
          </p:nvPr>
        </p:nvSpPr>
        <p:spPr/>
        <p:txBody>
          <a:bodyPr/>
          <a:lstStyle>
            <a:lvl1pPr>
              <a:defRPr smtClean="0"/>
            </a:lvl1pPr>
          </a:lstStyle>
          <a:p>
            <a:pPr>
              <a:defRPr/>
            </a:pPr>
            <a:endParaRPr lang="en-US" dirty="0"/>
          </a:p>
        </p:txBody>
      </p:sp>
      <p:sp>
        <p:nvSpPr>
          <p:cNvPr id="6" name="Rectangle 33"/>
          <p:cNvSpPr>
            <a:spLocks noGrp="1" noChangeArrowheads="1"/>
          </p:cNvSpPr>
          <p:nvPr>
            <p:ph type="sldNum" sz="quarter" idx="12"/>
          </p:nvPr>
        </p:nvSpPr>
        <p:spPr/>
        <p:txBody>
          <a:bodyPr/>
          <a:lstStyle>
            <a:lvl1pPr>
              <a:defRPr smtClean="0"/>
            </a:lvl1pPr>
          </a:lstStyle>
          <a:p>
            <a:pPr>
              <a:defRPr/>
            </a:pPr>
            <a:fld id="{9B2EC50E-D410-4029-986A-6766283A18EC}" type="slidenum">
              <a:rPr lang="en-US"/>
              <a:pPr>
                <a:defRPr/>
              </a:pPr>
              <a:t>‹#›</a:t>
            </a:fld>
            <a:endParaRPr lang="en-US" dirty="0"/>
          </a:p>
        </p:txBody>
      </p:sp>
    </p:spTree>
    <p:extLst>
      <p:ext uri="{BB962C8B-B14F-4D97-AF65-F5344CB8AC3E}">
        <p14:creationId xmlns="" xmlns:p14="http://schemas.microsoft.com/office/powerpoint/2010/main" val="3592846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8"/>
          <p:cNvSpPr>
            <a:spLocks noGrp="1" noChangeArrowheads="1"/>
          </p:cNvSpPr>
          <p:nvPr>
            <p:ph type="dt" sz="half" idx="10"/>
          </p:nvPr>
        </p:nvSpPr>
        <p:spPr>
          <a:ln/>
        </p:spPr>
        <p:txBody>
          <a:bodyPr/>
          <a:lstStyle>
            <a:lvl1pPr>
              <a:defRPr/>
            </a:lvl1pPr>
          </a:lstStyle>
          <a:p>
            <a:pPr>
              <a:defRPr/>
            </a:pPr>
            <a:endParaRPr lang="en-US" dirty="0"/>
          </a:p>
        </p:txBody>
      </p:sp>
      <p:sp>
        <p:nvSpPr>
          <p:cNvPr id="5" name="Rectangle 29"/>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30"/>
          <p:cNvSpPr>
            <a:spLocks noGrp="1" noChangeArrowheads="1"/>
          </p:cNvSpPr>
          <p:nvPr>
            <p:ph type="sldNum" sz="quarter" idx="12"/>
          </p:nvPr>
        </p:nvSpPr>
        <p:spPr>
          <a:ln/>
        </p:spPr>
        <p:txBody>
          <a:bodyPr/>
          <a:lstStyle>
            <a:lvl1pPr>
              <a:defRPr/>
            </a:lvl1pPr>
          </a:lstStyle>
          <a:p>
            <a:pPr>
              <a:defRPr/>
            </a:pPr>
            <a:fld id="{2F0B1D6A-F068-4402-872A-789C207062E1}" type="slidenum">
              <a:rPr lang="en-US"/>
              <a:pPr>
                <a:defRPr/>
              </a:pPr>
              <a:t>‹#›</a:t>
            </a:fld>
            <a:endParaRPr lang="en-US" dirty="0"/>
          </a:p>
        </p:txBody>
      </p:sp>
    </p:spTree>
    <p:extLst>
      <p:ext uri="{BB962C8B-B14F-4D97-AF65-F5344CB8AC3E}">
        <p14:creationId xmlns="" xmlns:p14="http://schemas.microsoft.com/office/powerpoint/2010/main" val="874270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37400" y="188913"/>
            <a:ext cx="1768475" cy="64801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828800" y="188913"/>
            <a:ext cx="5156200" cy="64801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8"/>
          <p:cNvSpPr>
            <a:spLocks noGrp="1" noChangeArrowheads="1"/>
          </p:cNvSpPr>
          <p:nvPr>
            <p:ph type="dt" sz="half" idx="10"/>
          </p:nvPr>
        </p:nvSpPr>
        <p:spPr>
          <a:ln/>
        </p:spPr>
        <p:txBody>
          <a:bodyPr/>
          <a:lstStyle>
            <a:lvl1pPr>
              <a:defRPr/>
            </a:lvl1pPr>
          </a:lstStyle>
          <a:p>
            <a:pPr>
              <a:defRPr/>
            </a:pPr>
            <a:endParaRPr lang="en-US" dirty="0"/>
          </a:p>
        </p:txBody>
      </p:sp>
      <p:sp>
        <p:nvSpPr>
          <p:cNvPr id="5" name="Rectangle 29"/>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30"/>
          <p:cNvSpPr>
            <a:spLocks noGrp="1" noChangeArrowheads="1"/>
          </p:cNvSpPr>
          <p:nvPr>
            <p:ph type="sldNum" sz="quarter" idx="12"/>
          </p:nvPr>
        </p:nvSpPr>
        <p:spPr>
          <a:ln/>
        </p:spPr>
        <p:txBody>
          <a:bodyPr/>
          <a:lstStyle>
            <a:lvl1pPr>
              <a:defRPr/>
            </a:lvl1pPr>
          </a:lstStyle>
          <a:p>
            <a:pPr>
              <a:defRPr/>
            </a:pPr>
            <a:fld id="{321B8ECD-0288-47AF-BD2A-9823D8AF8526}" type="slidenum">
              <a:rPr lang="en-US"/>
              <a:pPr>
                <a:defRPr/>
              </a:pPr>
              <a:t>‹#›</a:t>
            </a:fld>
            <a:endParaRPr lang="en-US" dirty="0"/>
          </a:p>
        </p:txBody>
      </p:sp>
    </p:spTree>
    <p:extLst>
      <p:ext uri="{BB962C8B-B14F-4D97-AF65-F5344CB8AC3E}">
        <p14:creationId xmlns="" xmlns:p14="http://schemas.microsoft.com/office/powerpoint/2010/main" val="14812584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66F94E44-7BD5-486F-8249-795A0CD2868D}" type="slidenum">
              <a:rPr lang="en-US" smtClean="0">
                <a:solidFill>
                  <a:prstClr val="black"/>
                </a:solidFill>
              </a:rPr>
              <a:pPr/>
              <a:t>‹#›</a:t>
            </a:fld>
            <a:endParaRPr lang="en-US" dirty="0">
              <a:solidFill>
                <a:prstClr val="black"/>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316AF13A-2D00-46B7-9824-DB9AD3CAE653}" type="slidenum">
              <a:rPr lang="en-US" smtClean="0">
                <a:solidFill>
                  <a:prstClr val="black"/>
                </a:solidFill>
              </a:rPr>
              <a:pPr/>
              <a:t>‹#›</a:t>
            </a:fld>
            <a:endParaRPr lang="en-US" dirty="0">
              <a:solidFill>
                <a:prstClr val="black"/>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1E3A79F7-F857-402F-A633-47A40341ECC3}" type="slidenum">
              <a:rPr lang="en-US" smtClean="0">
                <a:solidFill>
                  <a:prstClr val="black"/>
                </a:solidFill>
              </a:rPr>
              <a:pPr/>
              <a:t>‹#›</a:t>
            </a:fld>
            <a:endParaRPr lang="en-US" dirty="0">
              <a:solidFill>
                <a:prstClr val="black"/>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solidFill>
                <a:prstClr val="black"/>
              </a:solidFill>
            </a:endParaRPr>
          </a:p>
        </p:txBody>
      </p:sp>
      <p:sp>
        <p:nvSpPr>
          <p:cNvPr id="6" name="Footer Placeholder 5"/>
          <p:cNvSpPr>
            <a:spLocks noGrp="1"/>
          </p:cNvSpPr>
          <p:nvPr>
            <p:ph type="ftr" sz="quarter" idx="11"/>
          </p:nvPr>
        </p:nvSpPr>
        <p:spPr/>
        <p:txBody>
          <a:bodyPr/>
          <a:lstStyle/>
          <a:p>
            <a:endParaRPr lang="en-US" dirty="0">
              <a:solidFill>
                <a:prstClr val="black"/>
              </a:solidFill>
            </a:endParaRPr>
          </a:p>
        </p:txBody>
      </p:sp>
      <p:sp>
        <p:nvSpPr>
          <p:cNvPr id="7" name="Slide Number Placeholder 6"/>
          <p:cNvSpPr>
            <a:spLocks noGrp="1"/>
          </p:cNvSpPr>
          <p:nvPr>
            <p:ph type="sldNum" sz="quarter" idx="12"/>
          </p:nvPr>
        </p:nvSpPr>
        <p:spPr/>
        <p:txBody>
          <a:bodyPr/>
          <a:lstStyle/>
          <a:p>
            <a:fld id="{A7EBEA62-A9D0-4DE1-BC3C-FCAF7600C3D7}" type="slidenum">
              <a:rPr lang="en-US" smtClean="0">
                <a:solidFill>
                  <a:prstClr val="black"/>
                </a:solidFill>
              </a:rPr>
              <a:pPr/>
              <a:t>‹#›</a:t>
            </a:fld>
            <a:endParaRPr lang="en-US" dirty="0">
              <a:solidFill>
                <a:prstClr val="black"/>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solidFill>
                <a:prstClr val="black"/>
              </a:solidFill>
            </a:endParaRPr>
          </a:p>
        </p:txBody>
      </p:sp>
      <p:sp>
        <p:nvSpPr>
          <p:cNvPr id="8" name="Footer Placeholder 7"/>
          <p:cNvSpPr>
            <a:spLocks noGrp="1"/>
          </p:cNvSpPr>
          <p:nvPr>
            <p:ph type="ftr" sz="quarter" idx="11"/>
          </p:nvPr>
        </p:nvSpPr>
        <p:spPr/>
        <p:txBody>
          <a:bodyPr/>
          <a:lstStyle/>
          <a:p>
            <a:endParaRPr lang="en-US" dirty="0">
              <a:solidFill>
                <a:prstClr val="black"/>
              </a:solidFill>
            </a:endParaRPr>
          </a:p>
        </p:txBody>
      </p:sp>
      <p:sp>
        <p:nvSpPr>
          <p:cNvPr id="9" name="Slide Number Placeholder 8"/>
          <p:cNvSpPr>
            <a:spLocks noGrp="1"/>
          </p:cNvSpPr>
          <p:nvPr>
            <p:ph type="sldNum" sz="quarter" idx="12"/>
          </p:nvPr>
        </p:nvSpPr>
        <p:spPr/>
        <p:txBody>
          <a:bodyPr/>
          <a:lstStyle/>
          <a:p>
            <a:fld id="{47E36310-BFEA-4959-8C53-81F24FD462FA}" type="slidenum">
              <a:rPr lang="en-US" smtClean="0">
                <a:solidFill>
                  <a:prstClr val="black"/>
                </a:solidFill>
              </a:rPr>
              <a:pPr/>
              <a:t>‹#›</a:t>
            </a:fld>
            <a:endParaRPr lang="en-US" dirty="0">
              <a:solidFill>
                <a:prstClr val="black"/>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solidFill>
                <a:prstClr val="black"/>
              </a:solidFill>
            </a:endParaRPr>
          </a:p>
        </p:txBody>
      </p:sp>
      <p:sp>
        <p:nvSpPr>
          <p:cNvPr id="4" name="Footer Placeholder 3"/>
          <p:cNvSpPr>
            <a:spLocks noGrp="1"/>
          </p:cNvSpPr>
          <p:nvPr>
            <p:ph type="ftr" sz="quarter" idx="11"/>
          </p:nvPr>
        </p:nvSpPr>
        <p:spPr/>
        <p:txBody>
          <a:bodyPr/>
          <a:lstStyle/>
          <a:p>
            <a:endParaRPr lang="en-US" dirty="0">
              <a:solidFill>
                <a:prstClr val="black"/>
              </a:solidFill>
            </a:endParaRPr>
          </a:p>
        </p:txBody>
      </p:sp>
      <p:sp>
        <p:nvSpPr>
          <p:cNvPr id="5" name="Slide Number Placeholder 4"/>
          <p:cNvSpPr>
            <a:spLocks noGrp="1"/>
          </p:cNvSpPr>
          <p:nvPr>
            <p:ph type="sldNum" sz="quarter" idx="12"/>
          </p:nvPr>
        </p:nvSpPr>
        <p:spPr/>
        <p:txBody>
          <a:bodyPr/>
          <a:lstStyle/>
          <a:p>
            <a:fld id="{C0D70A14-5E37-40D4-A0C5-2BC32377DECF}" type="slidenum">
              <a:rPr lang="en-US" smtClean="0">
                <a:solidFill>
                  <a:prstClr val="black"/>
                </a:solidFill>
              </a:rPr>
              <a:pPr/>
              <a:t>‹#›</a:t>
            </a:fld>
            <a:endParaRPr lang="en-US" dirty="0">
              <a:solidFill>
                <a:prstClr val="black"/>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solidFill>
                <a:prstClr val="black"/>
              </a:solidFill>
            </a:endParaRPr>
          </a:p>
        </p:txBody>
      </p:sp>
      <p:sp>
        <p:nvSpPr>
          <p:cNvPr id="3" name="Footer Placeholder 2"/>
          <p:cNvSpPr>
            <a:spLocks noGrp="1"/>
          </p:cNvSpPr>
          <p:nvPr>
            <p:ph type="ftr" sz="quarter" idx="11"/>
          </p:nvPr>
        </p:nvSpPr>
        <p:spPr/>
        <p:txBody>
          <a:bodyPr/>
          <a:lstStyle/>
          <a:p>
            <a:endParaRPr lang="en-US" dirty="0">
              <a:solidFill>
                <a:prstClr val="black"/>
              </a:solidFill>
            </a:endParaRPr>
          </a:p>
        </p:txBody>
      </p:sp>
      <p:sp>
        <p:nvSpPr>
          <p:cNvPr id="4" name="Slide Number Placeholder 3"/>
          <p:cNvSpPr>
            <a:spLocks noGrp="1"/>
          </p:cNvSpPr>
          <p:nvPr>
            <p:ph type="sldNum" sz="quarter" idx="12"/>
          </p:nvPr>
        </p:nvSpPr>
        <p:spPr/>
        <p:txBody>
          <a:bodyPr/>
          <a:lstStyle/>
          <a:p>
            <a:fld id="{1E62B794-66CB-4372-B6D3-962B033B9EF1}" type="slidenum">
              <a:rPr lang="en-US" smtClean="0">
                <a:solidFill>
                  <a:prstClr val="black"/>
                </a:solidFill>
              </a:rPr>
              <a:pPr/>
              <a:t>‹#›</a:t>
            </a:fld>
            <a:endParaRPr lang="en-US" dirty="0">
              <a:solidFill>
                <a:prstClr val="black"/>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solidFill>
                <a:prstClr val="black"/>
              </a:solidFill>
            </a:endParaRPr>
          </a:p>
        </p:txBody>
      </p:sp>
      <p:sp>
        <p:nvSpPr>
          <p:cNvPr id="6" name="Footer Placeholder 5"/>
          <p:cNvSpPr>
            <a:spLocks noGrp="1"/>
          </p:cNvSpPr>
          <p:nvPr>
            <p:ph type="ftr" sz="quarter" idx="11"/>
          </p:nvPr>
        </p:nvSpPr>
        <p:spPr/>
        <p:txBody>
          <a:bodyPr/>
          <a:lstStyle/>
          <a:p>
            <a:endParaRPr lang="en-US" dirty="0">
              <a:solidFill>
                <a:prstClr val="black"/>
              </a:solidFill>
            </a:endParaRPr>
          </a:p>
        </p:txBody>
      </p:sp>
      <p:sp>
        <p:nvSpPr>
          <p:cNvPr id="7" name="Slide Number Placeholder 6"/>
          <p:cNvSpPr>
            <a:spLocks noGrp="1"/>
          </p:cNvSpPr>
          <p:nvPr>
            <p:ph type="sldNum" sz="quarter" idx="12"/>
          </p:nvPr>
        </p:nvSpPr>
        <p:spPr/>
        <p:txBody>
          <a:bodyPr/>
          <a:lstStyle/>
          <a:p>
            <a:fld id="{B1CB2753-5BB4-406D-B5BF-260E28427DC3}" type="slidenum">
              <a:rPr lang="en-US" smtClean="0">
                <a:solidFill>
                  <a:prstClr val="black"/>
                </a:solidFill>
              </a:rPr>
              <a:pPr/>
              <a:t>‹#›</a:t>
            </a:fld>
            <a:endParaRPr lang="en-US" dirty="0">
              <a:solidFill>
                <a:prstClr val="black"/>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8"/>
          <p:cNvSpPr>
            <a:spLocks noGrp="1" noChangeArrowheads="1"/>
          </p:cNvSpPr>
          <p:nvPr>
            <p:ph type="dt" sz="half" idx="10"/>
          </p:nvPr>
        </p:nvSpPr>
        <p:spPr>
          <a:ln/>
        </p:spPr>
        <p:txBody>
          <a:bodyPr/>
          <a:lstStyle>
            <a:lvl1pPr>
              <a:defRPr/>
            </a:lvl1pPr>
          </a:lstStyle>
          <a:p>
            <a:pPr>
              <a:defRPr/>
            </a:pPr>
            <a:endParaRPr lang="en-US" dirty="0"/>
          </a:p>
        </p:txBody>
      </p:sp>
      <p:sp>
        <p:nvSpPr>
          <p:cNvPr id="5" name="Rectangle 29"/>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30"/>
          <p:cNvSpPr>
            <a:spLocks noGrp="1" noChangeArrowheads="1"/>
          </p:cNvSpPr>
          <p:nvPr>
            <p:ph type="sldNum" sz="quarter" idx="12"/>
          </p:nvPr>
        </p:nvSpPr>
        <p:spPr>
          <a:ln/>
        </p:spPr>
        <p:txBody>
          <a:bodyPr/>
          <a:lstStyle>
            <a:lvl1pPr>
              <a:defRPr/>
            </a:lvl1pPr>
          </a:lstStyle>
          <a:p>
            <a:pPr>
              <a:defRPr/>
            </a:pPr>
            <a:fld id="{25518369-ECD6-473E-81AF-71DE62690D41}" type="slidenum">
              <a:rPr lang="en-US"/>
              <a:pPr>
                <a:defRPr/>
              </a:pPr>
              <a:t>‹#›</a:t>
            </a:fld>
            <a:endParaRPr lang="en-US" dirty="0"/>
          </a:p>
        </p:txBody>
      </p:sp>
    </p:spTree>
    <p:extLst>
      <p:ext uri="{BB962C8B-B14F-4D97-AF65-F5344CB8AC3E}">
        <p14:creationId xmlns="" xmlns:p14="http://schemas.microsoft.com/office/powerpoint/2010/main" val="21284215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solidFill>
                <a:prstClr val="black"/>
              </a:solidFill>
            </a:endParaRPr>
          </a:p>
        </p:txBody>
      </p:sp>
      <p:sp>
        <p:nvSpPr>
          <p:cNvPr id="6" name="Footer Placeholder 5"/>
          <p:cNvSpPr>
            <a:spLocks noGrp="1"/>
          </p:cNvSpPr>
          <p:nvPr>
            <p:ph type="ftr" sz="quarter" idx="11"/>
          </p:nvPr>
        </p:nvSpPr>
        <p:spPr/>
        <p:txBody>
          <a:bodyPr/>
          <a:lstStyle/>
          <a:p>
            <a:endParaRPr lang="en-US" dirty="0">
              <a:solidFill>
                <a:prstClr val="black"/>
              </a:solidFill>
            </a:endParaRPr>
          </a:p>
        </p:txBody>
      </p:sp>
      <p:sp>
        <p:nvSpPr>
          <p:cNvPr id="7" name="Slide Number Placeholder 6"/>
          <p:cNvSpPr>
            <a:spLocks noGrp="1"/>
          </p:cNvSpPr>
          <p:nvPr>
            <p:ph type="sldNum" sz="quarter" idx="12"/>
          </p:nvPr>
        </p:nvSpPr>
        <p:spPr/>
        <p:txBody>
          <a:bodyPr/>
          <a:lstStyle/>
          <a:p>
            <a:fld id="{BD5385A3-F1BA-4018-8CFE-E53A8AE3D180}" type="slidenum">
              <a:rPr lang="en-US" smtClean="0">
                <a:solidFill>
                  <a:prstClr val="black"/>
                </a:solidFill>
              </a:rPr>
              <a:pPr/>
              <a:t>‹#›</a:t>
            </a:fld>
            <a:endParaRPr lang="en-US" dirty="0">
              <a:solidFill>
                <a:prstClr val="black"/>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D1F38ADF-20AF-4620-A349-D1EEE27BD416}" type="slidenum">
              <a:rPr lang="en-US" smtClean="0">
                <a:solidFill>
                  <a:prstClr val="black"/>
                </a:solidFill>
              </a:rPr>
              <a:pPr/>
              <a:t>‹#›</a:t>
            </a:fld>
            <a:endParaRPr lang="en-US" dirty="0">
              <a:solidFill>
                <a:prstClr val="black"/>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FCADF2D3-DD01-4D39-8E66-546EB469ADCE}" type="slidenum">
              <a:rPr lang="en-US" smtClean="0">
                <a:solidFill>
                  <a:prstClr val="black"/>
                </a:solidFill>
              </a:rPr>
              <a:pPr/>
              <a:t>‹#›</a:t>
            </a:fld>
            <a:endParaRPr lang="en-US" dirty="0">
              <a:solidFill>
                <a:prstClr val="black"/>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8"/>
          <p:cNvSpPr>
            <a:spLocks noGrp="1" noChangeArrowheads="1"/>
          </p:cNvSpPr>
          <p:nvPr>
            <p:ph type="dt" sz="half" idx="10"/>
          </p:nvPr>
        </p:nvSpPr>
        <p:spPr>
          <a:ln/>
        </p:spPr>
        <p:txBody>
          <a:bodyPr/>
          <a:lstStyle>
            <a:lvl1pPr>
              <a:defRPr/>
            </a:lvl1pPr>
          </a:lstStyle>
          <a:p>
            <a:pPr>
              <a:defRPr/>
            </a:pPr>
            <a:endParaRPr lang="en-US" dirty="0"/>
          </a:p>
        </p:txBody>
      </p:sp>
      <p:sp>
        <p:nvSpPr>
          <p:cNvPr id="5" name="Rectangle 29"/>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30"/>
          <p:cNvSpPr>
            <a:spLocks noGrp="1" noChangeArrowheads="1"/>
          </p:cNvSpPr>
          <p:nvPr>
            <p:ph type="sldNum" sz="quarter" idx="12"/>
          </p:nvPr>
        </p:nvSpPr>
        <p:spPr>
          <a:ln/>
        </p:spPr>
        <p:txBody>
          <a:bodyPr/>
          <a:lstStyle>
            <a:lvl1pPr>
              <a:defRPr/>
            </a:lvl1pPr>
          </a:lstStyle>
          <a:p>
            <a:pPr>
              <a:defRPr/>
            </a:pPr>
            <a:fld id="{CED10A9D-59D5-48B3-A9C8-3B562920B3CD}" type="slidenum">
              <a:rPr lang="en-US"/>
              <a:pPr>
                <a:defRPr/>
              </a:pPr>
              <a:t>‹#›</a:t>
            </a:fld>
            <a:endParaRPr lang="en-US" dirty="0"/>
          </a:p>
        </p:txBody>
      </p:sp>
    </p:spTree>
    <p:extLst>
      <p:ext uri="{BB962C8B-B14F-4D97-AF65-F5344CB8AC3E}">
        <p14:creationId xmlns="" xmlns:p14="http://schemas.microsoft.com/office/powerpoint/2010/main" val="233636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828800" y="1593850"/>
            <a:ext cx="3462338" cy="50752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443538" y="1593850"/>
            <a:ext cx="3462337" cy="50752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8"/>
          <p:cNvSpPr>
            <a:spLocks noGrp="1" noChangeArrowheads="1"/>
          </p:cNvSpPr>
          <p:nvPr>
            <p:ph type="dt" sz="half" idx="10"/>
          </p:nvPr>
        </p:nvSpPr>
        <p:spPr>
          <a:ln/>
        </p:spPr>
        <p:txBody>
          <a:bodyPr/>
          <a:lstStyle>
            <a:lvl1pPr>
              <a:defRPr/>
            </a:lvl1pPr>
          </a:lstStyle>
          <a:p>
            <a:pPr>
              <a:defRPr/>
            </a:pPr>
            <a:endParaRPr lang="en-US" dirty="0"/>
          </a:p>
        </p:txBody>
      </p:sp>
      <p:sp>
        <p:nvSpPr>
          <p:cNvPr id="6" name="Rectangle 29"/>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30"/>
          <p:cNvSpPr>
            <a:spLocks noGrp="1" noChangeArrowheads="1"/>
          </p:cNvSpPr>
          <p:nvPr>
            <p:ph type="sldNum" sz="quarter" idx="12"/>
          </p:nvPr>
        </p:nvSpPr>
        <p:spPr>
          <a:ln/>
        </p:spPr>
        <p:txBody>
          <a:bodyPr/>
          <a:lstStyle>
            <a:lvl1pPr>
              <a:defRPr/>
            </a:lvl1pPr>
          </a:lstStyle>
          <a:p>
            <a:pPr>
              <a:defRPr/>
            </a:pPr>
            <a:fld id="{C4528F4B-E030-4036-9873-1EF12C302DE0}" type="slidenum">
              <a:rPr lang="en-US"/>
              <a:pPr>
                <a:defRPr/>
              </a:pPr>
              <a:t>‹#›</a:t>
            </a:fld>
            <a:endParaRPr lang="en-US" dirty="0"/>
          </a:p>
        </p:txBody>
      </p:sp>
    </p:spTree>
    <p:extLst>
      <p:ext uri="{BB962C8B-B14F-4D97-AF65-F5344CB8AC3E}">
        <p14:creationId xmlns="" xmlns:p14="http://schemas.microsoft.com/office/powerpoint/2010/main" val="3203349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8"/>
          <p:cNvSpPr>
            <a:spLocks noGrp="1" noChangeArrowheads="1"/>
          </p:cNvSpPr>
          <p:nvPr>
            <p:ph type="dt" sz="half" idx="10"/>
          </p:nvPr>
        </p:nvSpPr>
        <p:spPr>
          <a:ln/>
        </p:spPr>
        <p:txBody>
          <a:bodyPr/>
          <a:lstStyle>
            <a:lvl1pPr>
              <a:defRPr/>
            </a:lvl1pPr>
          </a:lstStyle>
          <a:p>
            <a:pPr>
              <a:defRPr/>
            </a:pPr>
            <a:endParaRPr lang="en-US" dirty="0"/>
          </a:p>
        </p:txBody>
      </p:sp>
      <p:sp>
        <p:nvSpPr>
          <p:cNvPr id="8" name="Rectangle 29"/>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30"/>
          <p:cNvSpPr>
            <a:spLocks noGrp="1" noChangeArrowheads="1"/>
          </p:cNvSpPr>
          <p:nvPr>
            <p:ph type="sldNum" sz="quarter" idx="12"/>
          </p:nvPr>
        </p:nvSpPr>
        <p:spPr>
          <a:ln/>
        </p:spPr>
        <p:txBody>
          <a:bodyPr/>
          <a:lstStyle>
            <a:lvl1pPr>
              <a:defRPr/>
            </a:lvl1pPr>
          </a:lstStyle>
          <a:p>
            <a:pPr>
              <a:defRPr/>
            </a:pPr>
            <a:fld id="{E7B276DA-0F77-407A-AED4-E92A9E8D0A9D}" type="slidenum">
              <a:rPr lang="en-US"/>
              <a:pPr>
                <a:defRPr/>
              </a:pPr>
              <a:t>‹#›</a:t>
            </a:fld>
            <a:endParaRPr lang="en-US" dirty="0"/>
          </a:p>
        </p:txBody>
      </p:sp>
    </p:spTree>
    <p:extLst>
      <p:ext uri="{BB962C8B-B14F-4D97-AF65-F5344CB8AC3E}">
        <p14:creationId xmlns="" xmlns:p14="http://schemas.microsoft.com/office/powerpoint/2010/main" val="2823468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8"/>
          <p:cNvSpPr>
            <a:spLocks noGrp="1" noChangeArrowheads="1"/>
          </p:cNvSpPr>
          <p:nvPr>
            <p:ph type="dt" sz="half" idx="10"/>
          </p:nvPr>
        </p:nvSpPr>
        <p:spPr>
          <a:ln/>
        </p:spPr>
        <p:txBody>
          <a:bodyPr/>
          <a:lstStyle>
            <a:lvl1pPr>
              <a:defRPr/>
            </a:lvl1pPr>
          </a:lstStyle>
          <a:p>
            <a:pPr>
              <a:defRPr/>
            </a:pPr>
            <a:endParaRPr lang="en-US" dirty="0"/>
          </a:p>
        </p:txBody>
      </p:sp>
      <p:sp>
        <p:nvSpPr>
          <p:cNvPr id="4" name="Rectangle 29"/>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30"/>
          <p:cNvSpPr>
            <a:spLocks noGrp="1" noChangeArrowheads="1"/>
          </p:cNvSpPr>
          <p:nvPr>
            <p:ph type="sldNum" sz="quarter" idx="12"/>
          </p:nvPr>
        </p:nvSpPr>
        <p:spPr>
          <a:ln/>
        </p:spPr>
        <p:txBody>
          <a:bodyPr/>
          <a:lstStyle>
            <a:lvl1pPr>
              <a:defRPr/>
            </a:lvl1pPr>
          </a:lstStyle>
          <a:p>
            <a:pPr>
              <a:defRPr/>
            </a:pPr>
            <a:fld id="{10453F3E-B0D6-451C-A26C-D9E0970E468E}" type="slidenum">
              <a:rPr lang="en-US"/>
              <a:pPr>
                <a:defRPr/>
              </a:pPr>
              <a:t>‹#›</a:t>
            </a:fld>
            <a:endParaRPr lang="en-US" dirty="0"/>
          </a:p>
        </p:txBody>
      </p:sp>
    </p:spTree>
    <p:extLst>
      <p:ext uri="{BB962C8B-B14F-4D97-AF65-F5344CB8AC3E}">
        <p14:creationId xmlns="" xmlns:p14="http://schemas.microsoft.com/office/powerpoint/2010/main" val="1377125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8"/>
          <p:cNvSpPr>
            <a:spLocks noGrp="1" noChangeArrowheads="1"/>
          </p:cNvSpPr>
          <p:nvPr>
            <p:ph type="dt" sz="half" idx="10"/>
          </p:nvPr>
        </p:nvSpPr>
        <p:spPr>
          <a:ln/>
        </p:spPr>
        <p:txBody>
          <a:bodyPr/>
          <a:lstStyle>
            <a:lvl1pPr>
              <a:defRPr/>
            </a:lvl1pPr>
          </a:lstStyle>
          <a:p>
            <a:pPr>
              <a:defRPr/>
            </a:pPr>
            <a:endParaRPr lang="en-US" dirty="0"/>
          </a:p>
        </p:txBody>
      </p:sp>
      <p:sp>
        <p:nvSpPr>
          <p:cNvPr id="3" name="Rectangle 29"/>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30"/>
          <p:cNvSpPr>
            <a:spLocks noGrp="1" noChangeArrowheads="1"/>
          </p:cNvSpPr>
          <p:nvPr>
            <p:ph type="sldNum" sz="quarter" idx="12"/>
          </p:nvPr>
        </p:nvSpPr>
        <p:spPr>
          <a:ln/>
        </p:spPr>
        <p:txBody>
          <a:bodyPr/>
          <a:lstStyle>
            <a:lvl1pPr>
              <a:defRPr/>
            </a:lvl1pPr>
          </a:lstStyle>
          <a:p>
            <a:pPr>
              <a:defRPr/>
            </a:pPr>
            <a:fld id="{A6864D66-9557-4A4E-98BE-9EA9DC0660C0}" type="slidenum">
              <a:rPr lang="en-US"/>
              <a:pPr>
                <a:defRPr/>
              </a:pPr>
              <a:t>‹#›</a:t>
            </a:fld>
            <a:endParaRPr lang="en-US" dirty="0"/>
          </a:p>
        </p:txBody>
      </p:sp>
    </p:spTree>
    <p:extLst>
      <p:ext uri="{BB962C8B-B14F-4D97-AF65-F5344CB8AC3E}">
        <p14:creationId xmlns="" xmlns:p14="http://schemas.microsoft.com/office/powerpoint/2010/main" val="1992487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8"/>
          <p:cNvSpPr>
            <a:spLocks noGrp="1" noChangeArrowheads="1"/>
          </p:cNvSpPr>
          <p:nvPr>
            <p:ph type="dt" sz="half" idx="10"/>
          </p:nvPr>
        </p:nvSpPr>
        <p:spPr>
          <a:ln/>
        </p:spPr>
        <p:txBody>
          <a:bodyPr/>
          <a:lstStyle>
            <a:lvl1pPr>
              <a:defRPr/>
            </a:lvl1pPr>
          </a:lstStyle>
          <a:p>
            <a:pPr>
              <a:defRPr/>
            </a:pPr>
            <a:endParaRPr lang="en-US" dirty="0"/>
          </a:p>
        </p:txBody>
      </p:sp>
      <p:sp>
        <p:nvSpPr>
          <p:cNvPr id="6" name="Rectangle 29"/>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30"/>
          <p:cNvSpPr>
            <a:spLocks noGrp="1" noChangeArrowheads="1"/>
          </p:cNvSpPr>
          <p:nvPr>
            <p:ph type="sldNum" sz="quarter" idx="12"/>
          </p:nvPr>
        </p:nvSpPr>
        <p:spPr>
          <a:ln/>
        </p:spPr>
        <p:txBody>
          <a:bodyPr/>
          <a:lstStyle>
            <a:lvl1pPr>
              <a:defRPr/>
            </a:lvl1pPr>
          </a:lstStyle>
          <a:p>
            <a:pPr>
              <a:defRPr/>
            </a:pPr>
            <a:fld id="{732DB056-9171-487D-AE34-E5E1F4ECF773}" type="slidenum">
              <a:rPr lang="en-US"/>
              <a:pPr>
                <a:defRPr/>
              </a:pPr>
              <a:t>‹#›</a:t>
            </a:fld>
            <a:endParaRPr lang="en-US" dirty="0"/>
          </a:p>
        </p:txBody>
      </p:sp>
    </p:spTree>
    <p:extLst>
      <p:ext uri="{BB962C8B-B14F-4D97-AF65-F5344CB8AC3E}">
        <p14:creationId xmlns="" xmlns:p14="http://schemas.microsoft.com/office/powerpoint/2010/main" val="4154942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8"/>
          <p:cNvSpPr>
            <a:spLocks noGrp="1" noChangeArrowheads="1"/>
          </p:cNvSpPr>
          <p:nvPr>
            <p:ph type="dt" sz="half" idx="10"/>
          </p:nvPr>
        </p:nvSpPr>
        <p:spPr>
          <a:ln/>
        </p:spPr>
        <p:txBody>
          <a:bodyPr/>
          <a:lstStyle>
            <a:lvl1pPr>
              <a:defRPr/>
            </a:lvl1pPr>
          </a:lstStyle>
          <a:p>
            <a:pPr>
              <a:defRPr/>
            </a:pPr>
            <a:endParaRPr lang="en-US" dirty="0"/>
          </a:p>
        </p:txBody>
      </p:sp>
      <p:sp>
        <p:nvSpPr>
          <p:cNvPr id="6" name="Rectangle 29"/>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30"/>
          <p:cNvSpPr>
            <a:spLocks noGrp="1" noChangeArrowheads="1"/>
          </p:cNvSpPr>
          <p:nvPr>
            <p:ph type="sldNum" sz="quarter" idx="12"/>
          </p:nvPr>
        </p:nvSpPr>
        <p:spPr>
          <a:ln/>
        </p:spPr>
        <p:txBody>
          <a:bodyPr/>
          <a:lstStyle>
            <a:lvl1pPr>
              <a:defRPr/>
            </a:lvl1pPr>
          </a:lstStyle>
          <a:p>
            <a:pPr>
              <a:defRPr/>
            </a:pPr>
            <a:fld id="{B3A622D9-6C95-4B78-A875-ACCA23D8F052}" type="slidenum">
              <a:rPr lang="en-US"/>
              <a:pPr>
                <a:defRPr/>
              </a:pPr>
              <a:t>‹#›</a:t>
            </a:fld>
            <a:endParaRPr lang="en-US" dirty="0"/>
          </a:p>
        </p:txBody>
      </p:sp>
    </p:spTree>
    <p:extLst>
      <p:ext uri="{BB962C8B-B14F-4D97-AF65-F5344CB8AC3E}">
        <p14:creationId xmlns="" xmlns:p14="http://schemas.microsoft.com/office/powerpoint/2010/main" val="137715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6"/>
          <p:cNvSpPr>
            <a:spLocks noGrp="1" noChangeArrowheads="1"/>
          </p:cNvSpPr>
          <p:nvPr>
            <p:ph type="title"/>
          </p:nvPr>
        </p:nvSpPr>
        <p:spPr bwMode="auto">
          <a:xfrm>
            <a:off x="1828800" y="188913"/>
            <a:ext cx="7077075" cy="10668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title style</a:t>
            </a:r>
          </a:p>
        </p:txBody>
      </p:sp>
      <p:sp>
        <p:nvSpPr>
          <p:cNvPr id="1027" name="Rectangle 7"/>
          <p:cNvSpPr>
            <a:spLocks noGrp="1" noChangeArrowheads="1"/>
          </p:cNvSpPr>
          <p:nvPr>
            <p:ph type="body" idx="1"/>
          </p:nvPr>
        </p:nvSpPr>
        <p:spPr bwMode="white">
          <a:xfrm>
            <a:off x="1828800" y="1593850"/>
            <a:ext cx="7077075" cy="507523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76" name="Rectangle 28"/>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dirty="0"/>
          </a:p>
        </p:txBody>
      </p:sp>
      <p:sp>
        <p:nvSpPr>
          <p:cNvPr id="2077" name="Rectangle 29"/>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dirty="0"/>
          </a:p>
        </p:txBody>
      </p:sp>
      <p:sp>
        <p:nvSpPr>
          <p:cNvPr id="2078" name="Rectangle 30"/>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B5C9CE8A-AC82-4654-9DB1-0A1CEBE8972A}"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kumimoji="1" sz="4400">
          <a:solidFill>
            <a:schemeClr val="tx1"/>
          </a:solidFill>
          <a:latin typeface="+mj-lt"/>
          <a:ea typeface="+mj-ea"/>
          <a:cs typeface="+mj-cs"/>
        </a:defRPr>
      </a:lvl1pPr>
      <a:lvl2pPr algn="l" rtl="0" eaLnBrk="1" fontAlgn="base" hangingPunct="1">
        <a:spcBef>
          <a:spcPct val="0"/>
        </a:spcBef>
        <a:spcAft>
          <a:spcPct val="0"/>
        </a:spcAft>
        <a:defRPr kumimoji="1" sz="4400">
          <a:solidFill>
            <a:schemeClr val="tx1"/>
          </a:solidFill>
          <a:latin typeface="Tahoma" pitchFamily="34" charset="0"/>
        </a:defRPr>
      </a:lvl2pPr>
      <a:lvl3pPr algn="l" rtl="0" eaLnBrk="1" fontAlgn="base" hangingPunct="1">
        <a:spcBef>
          <a:spcPct val="0"/>
        </a:spcBef>
        <a:spcAft>
          <a:spcPct val="0"/>
        </a:spcAft>
        <a:defRPr kumimoji="1" sz="4400">
          <a:solidFill>
            <a:schemeClr val="tx1"/>
          </a:solidFill>
          <a:latin typeface="Tahoma" pitchFamily="34" charset="0"/>
        </a:defRPr>
      </a:lvl3pPr>
      <a:lvl4pPr algn="l" rtl="0" eaLnBrk="1" fontAlgn="base" hangingPunct="1">
        <a:spcBef>
          <a:spcPct val="0"/>
        </a:spcBef>
        <a:spcAft>
          <a:spcPct val="0"/>
        </a:spcAft>
        <a:defRPr kumimoji="1" sz="4400">
          <a:solidFill>
            <a:schemeClr val="tx1"/>
          </a:solidFill>
          <a:latin typeface="Tahoma" pitchFamily="34" charset="0"/>
        </a:defRPr>
      </a:lvl4pPr>
      <a:lvl5pPr algn="l" rtl="0" eaLnBrk="1" fontAlgn="base" hangingPunct="1">
        <a:spcBef>
          <a:spcPct val="0"/>
        </a:spcBef>
        <a:spcAft>
          <a:spcPct val="0"/>
        </a:spcAft>
        <a:defRPr kumimoji="1" sz="4400">
          <a:solidFill>
            <a:schemeClr val="tx1"/>
          </a:solidFill>
          <a:latin typeface="Tahoma" pitchFamily="34" charset="0"/>
        </a:defRPr>
      </a:lvl5pPr>
      <a:lvl6pPr marL="457200" algn="l" rtl="0" eaLnBrk="1" fontAlgn="base" hangingPunct="1">
        <a:spcBef>
          <a:spcPct val="0"/>
        </a:spcBef>
        <a:spcAft>
          <a:spcPct val="0"/>
        </a:spcAft>
        <a:defRPr kumimoji="1" sz="4400">
          <a:solidFill>
            <a:schemeClr val="tx1"/>
          </a:solidFill>
          <a:latin typeface="Tahoma" pitchFamily="34" charset="0"/>
        </a:defRPr>
      </a:lvl6pPr>
      <a:lvl7pPr marL="914400" algn="l" rtl="0" eaLnBrk="1" fontAlgn="base" hangingPunct="1">
        <a:spcBef>
          <a:spcPct val="0"/>
        </a:spcBef>
        <a:spcAft>
          <a:spcPct val="0"/>
        </a:spcAft>
        <a:defRPr kumimoji="1" sz="4400">
          <a:solidFill>
            <a:schemeClr val="tx1"/>
          </a:solidFill>
          <a:latin typeface="Tahoma" pitchFamily="34" charset="0"/>
        </a:defRPr>
      </a:lvl7pPr>
      <a:lvl8pPr marL="1371600" algn="l" rtl="0" eaLnBrk="1" fontAlgn="base" hangingPunct="1">
        <a:spcBef>
          <a:spcPct val="0"/>
        </a:spcBef>
        <a:spcAft>
          <a:spcPct val="0"/>
        </a:spcAft>
        <a:defRPr kumimoji="1" sz="4400">
          <a:solidFill>
            <a:schemeClr val="tx1"/>
          </a:solidFill>
          <a:latin typeface="Tahoma" pitchFamily="34" charset="0"/>
        </a:defRPr>
      </a:lvl8pPr>
      <a:lvl9pPr marL="1828800" algn="l" rtl="0" eaLnBrk="1" fontAlgn="base" hangingPunct="1">
        <a:spcBef>
          <a:spcPct val="0"/>
        </a:spcBef>
        <a:spcAft>
          <a:spcPct val="0"/>
        </a:spcAft>
        <a:defRPr kumimoji="1" sz="4400">
          <a:solidFill>
            <a:schemeClr val="tx1"/>
          </a:solidFill>
          <a:latin typeface="Tahoma" pitchFamily="34" charset="0"/>
        </a:defRPr>
      </a:lvl9pPr>
    </p:titleStyle>
    <p:bodyStyle>
      <a:lvl1pPr marL="342900" indent="-342900" algn="l" rtl="0" eaLnBrk="1" fontAlgn="base" hangingPunct="1">
        <a:spcBef>
          <a:spcPct val="20000"/>
        </a:spcBef>
        <a:spcAft>
          <a:spcPct val="0"/>
        </a:spcAft>
        <a:buClr>
          <a:srgbClr val="5F5F5F"/>
        </a:buClr>
        <a:buSzPct val="75000"/>
        <a:buFont typeface="Wingdings" pitchFamily="2" charset="2"/>
        <a:buChar char="n"/>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5F5F5F"/>
        </a:buClr>
        <a:buSzPct val="75000"/>
        <a:buFont typeface="Wingdings" pitchFamily="2" charset="2"/>
        <a:buChar char="n"/>
        <a:defRPr kumimoji="1" sz="2800">
          <a:solidFill>
            <a:schemeClr val="tx1"/>
          </a:solidFill>
          <a:latin typeface="+mn-lt"/>
        </a:defRPr>
      </a:lvl2pPr>
      <a:lvl3pPr marL="1143000" indent="-228600" algn="l" rtl="0" eaLnBrk="1" fontAlgn="base" hangingPunct="1">
        <a:spcBef>
          <a:spcPct val="20000"/>
        </a:spcBef>
        <a:spcAft>
          <a:spcPct val="0"/>
        </a:spcAft>
        <a:buClr>
          <a:srgbClr val="5F5F5F"/>
        </a:buClr>
        <a:buSzPct val="75000"/>
        <a:buFont typeface="Wingdings" pitchFamily="2" charset="2"/>
        <a:buChar char="n"/>
        <a:defRPr kumimoji="1" sz="2400">
          <a:solidFill>
            <a:schemeClr val="tx1"/>
          </a:solidFill>
          <a:latin typeface="+mn-lt"/>
        </a:defRPr>
      </a:lvl3pPr>
      <a:lvl4pPr marL="1600200" indent="-228600" algn="l" rtl="0" eaLnBrk="1" fontAlgn="base" hangingPunct="1">
        <a:spcBef>
          <a:spcPct val="20000"/>
        </a:spcBef>
        <a:spcAft>
          <a:spcPct val="0"/>
        </a:spcAft>
        <a:buClr>
          <a:srgbClr val="5F5F5F"/>
        </a:buClr>
        <a:buSzPct val="75000"/>
        <a:buFont typeface="Wingdings" pitchFamily="2" charset="2"/>
        <a:buChar char="n"/>
        <a:defRPr kumimoji="1" sz="2000">
          <a:solidFill>
            <a:schemeClr val="tx1"/>
          </a:solidFill>
          <a:latin typeface="+mn-lt"/>
        </a:defRPr>
      </a:lvl4pPr>
      <a:lvl5pPr marL="2057400" indent="-228600" algn="l" rtl="0" eaLnBrk="1" fontAlgn="base" hangingPunct="1">
        <a:spcBef>
          <a:spcPct val="20000"/>
        </a:spcBef>
        <a:spcAft>
          <a:spcPct val="0"/>
        </a:spcAft>
        <a:buClr>
          <a:srgbClr val="5F5F5F"/>
        </a:buClr>
        <a:buSzPct val="75000"/>
        <a:buFont typeface="Wingdings" pitchFamily="2" charset="2"/>
        <a:buChar char="n"/>
        <a:defRPr kumimoji="1" sz="2000">
          <a:solidFill>
            <a:schemeClr val="tx1"/>
          </a:solidFill>
          <a:latin typeface="+mn-lt"/>
        </a:defRPr>
      </a:lvl5pPr>
      <a:lvl6pPr marL="2514600" indent="-228600" algn="l" rtl="0" eaLnBrk="1" fontAlgn="base" hangingPunct="1">
        <a:spcBef>
          <a:spcPct val="20000"/>
        </a:spcBef>
        <a:spcAft>
          <a:spcPct val="0"/>
        </a:spcAft>
        <a:buClr>
          <a:srgbClr val="5F5F5F"/>
        </a:buClr>
        <a:buSzPct val="75000"/>
        <a:buFont typeface="Wingdings" pitchFamily="2" charset="2"/>
        <a:buChar char="n"/>
        <a:defRPr kumimoji="1" sz="2000">
          <a:solidFill>
            <a:schemeClr val="tx1"/>
          </a:solidFill>
          <a:latin typeface="+mn-lt"/>
        </a:defRPr>
      </a:lvl6pPr>
      <a:lvl7pPr marL="2971800" indent="-228600" algn="l" rtl="0" eaLnBrk="1" fontAlgn="base" hangingPunct="1">
        <a:spcBef>
          <a:spcPct val="20000"/>
        </a:spcBef>
        <a:spcAft>
          <a:spcPct val="0"/>
        </a:spcAft>
        <a:buClr>
          <a:srgbClr val="5F5F5F"/>
        </a:buClr>
        <a:buSzPct val="75000"/>
        <a:buFont typeface="Wingdings" pitchFamily="2" charset="2"/>
        <a:buChar char="n"/>
        <a:defRPr kumimoji="1" sz="2000">
          <a:solidFill>
            <a:schemeClr val="tx1"/>
          </a:solidFill>
          <a:latin typeface="+mn-lt"/>
        </a:defRPr>
      </a:lvl7pPr>
      <a:lvl8pPr marL="3429000" indent="-228600" algn="l" rtl="0" eaLnBrk="1" fontAlgn="base" hangingPunct="1">
        <a:spcBef>
          <a:spcPct val="20000"/>
        </a:spcBef>
        <a:spcAft>
          <a:spcPct val="0"/>
        </a:spcAft>
        <a:buClr>
          <a:srgbClr val="5F5F5F"/>
        </a:buClr>
        <a:buSzPct val="75000"/>
        <a:buFont typeface="Wingdings" pitchFamily="2" charset="2"/>
        <a:buChar char="n"/>
        <a:defRPr kumimoji="1" sz="2000">
          <a:solidFill>
            <a:schemeClr val="tx1"/>
          </a:solidFill>
          <a:latin typeface="+mn-lt"/>
        </a:defRPr>
      </a:lvl8pPr>
      <a:lvl9pPr marL="3886200" indent="-228600" algn="l" rtl="0" eaLnBrk="1" fontAlgn="base" hangingPunct="1">
        <a:spcBef>
          <a:spcPct val="20000"/>
        </a:spcBef>
        <a:spcAft>
          <a:spcPct val="0"/>
        </a:spcAft>
        <a:buClr>
          <a:srgbClr val="5F5F5F"/>
        </a:buClr>
        <a:buSzPct val="75000"/>
        <a:buFont typeface="Wingdings" pitchFamily="2" charset="2"/>
        <a:buChar char="n"/>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B5C9CE8A-AC82-4654-9DB1-0A1CEBE8972A}"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hyperlink" Target="http://www.fsa.usda.gov/"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3" Type="http://schemas.openxmlformats.org/officeDocument/2006/relationships/hyperlink" Target="http://www.fsa.usda.gov/Internet/FSA_File/fsa_br_01_web_booklet.pdf" TargetMode="External"/><Relationship Id="rId2" Type="http://schemas.openxmlformats.org/officeDocument/2006/relationships/notesSlide" Target="../notesSlides/notesSlide14.xml"/><Relationship Id="rId1" Type="http://schemas.openxmlformats.org/officeDocument/2006/relationships/slideLayout" Target="../slideLayouts/slideLayout20.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offices.sc.egov.usda.gov/locator/app"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hyperlink" Target="http://www.fsa.usda.gov/FSA/webapp?area=home&amp;subject=gfmlp&amp;topic=fir" TargetMode="External"/><Relationship Id="rId4" Type="http://schemas.openxmlformats.org/officeDocument/2006/relationships/hyperlink" Target="http://www.fsa.usda.gov/Internet/FSA_File/guaranteed_farm_loans.pdf"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Microloans beanstalk.jpg"/>
          <p:cNvPicPr>
            <a:picLocks noChangeAspect="1"/>
          </p:cNvPicPr>
          <p:nvPr/>
        </p:nvPicPr>
        <p:blipFill>
          <a:blip r:embed="rId3" cstate="print"/>
          <a:stretch>
            <a:fillRect/>
          </a:stretch>
        </p:blipFill>
        <p:spPr>
          <a:xfrm>
            <a:off x="0" y="838200"/>
            <a:ext cx="9144000" cy="5257800"/>
          </a:xfrm>
          <a:prstGeom prst="rect">
            <a:avLst/>
          </a:prstGeom>
        </p:spPr>
      </p:pic>
    </p:spTree>
    <p:extLst>
      <p:ext uri="{BB962C8B-B14F-4D97-AF65-F5344CB8AC3E}">
        <p14:creationId xmlns="" xmlns:p14="http://schemas.microsoft.com/office/powerpoint/2010/main" val="982259179"/>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2133600" y="0"/>
            <a:ext cx="7010400" cy="1524000"/>
          </a:xfrm>
          <a:solidFill>
            <a:srgbClr val="002060"/>
          </a:solidFill>
        </p:spPr>
        <p:txBody>
          <a:bodyPr anchor="ctr">
            <a:normAutofit fontScale="90000"/>
          </a:bodyPr>
          <a:lstStyle/>
          <a:p>
            <a:pPr algn="ctr"/>
            <a:r>
              <a:rPr lang="en-US" sz="4400" b="0" cap="none" dirty="0" smtClean="0">
                <a:solidFill>
                  <a:srgbClr val="F8F8F8"/>
                </a:solidFill>
              </a:rPr>
              <a:t/>
            </a:r>
            <a:br>
              <a:rPr lang="en-US" sz="4400" b="0" cap="none" dirty="0" smtClean="0">
                <a:solidFill>
                  <a:srgbClr val="F8F8F8"/>
                </a:solidFill>
              </a:rPr>
            </a:br>
            <a:r>
              <a:rPr lang="en-US" sz="4400" b="0" cap="none" dirty="0" smtClean="0">
                <a:solidFill>
                  <a:srgbClr val="F8F8F8"/>
                </a:solidFill>
              </a:rPr>
              <a:t>An </a:t>
            </a:r>
            <a:r>
              <a:rPr lang="en-US" sz="4900" b="0" cap="none" dirty="0" smtClean="0">
                <a:solidFill>
                  <a:srgbClr val="F8F8F8"/>
                </a:solidFill>
              </a:rPr>
              <a:t>Overview</a:t>
            </a:r>
            <a:r>
              <a:rPr lang="en-US" sz="4400" b="0" cap="none" dirty="0" smtClean="0">
                <a:solidFill>
                  <a:srgbClr val="F8F8F8"/>
                </a:solidFill>
              </a:rPr>
              <a:t> </a:t>
            </a:r>
            <a:r>
              <a:rPr lang="en-US" dirty="0" smtClean="0"/>
              <a:t>	</a:t>
            </a:r>
            <a:br>
              <a:rPr lang="en-US" dirty="0" smtClean="0"/>
            </a:br>
            <a:endParaRPr lang="en-US" dirty="0"/>
          </a:p>
        </p:txBody>
      </p:sp>
      <p:sp>
        <p:nvSpPr>
          <p:cNvPr id="4" name="Text Placeholder 5"/>
          <p:cNvSpPr>
            <a:spLocks noGrp="1"/>
          </p:cNvSpPr>
          <p:nvPr>
            <p:ph type="body" idx="1"/>
          </p:nvPr>
        </p:nvSpPr>
        <p:spPr>
          <a:xfrm>
            <a:off x="2209800" y="1752600"/>
            <a:ext cx="6705600" cy="2971800"/>
          </a:xfrm>
        </p:spPr>
        <p:txBody>
          <a:bodyPr>
            <a:noAutofit/>
          </a:bodyPr>
          <a:lstStyle/>
          <a:p>
            <a:pPr>
              <a:buFont typeface="Wingdings" pitchFamily="2" charset="2"/>
              <a:buChar char="Ø"/>
            </a:pPr>
            <a:endParaRPr lang="en-US" sz="2200" dirty="0" smtClean="0">
              <a:solidFill>
                <a:schemeClr val="tx2"/>
              </a:solidFill>
            </a:endParaRPr>
          </a:p>
          <a:p>
            <a:pPr algn="just">
              <a:buFont typeface="Wingdings" pitchFamily="2" charset="2"/>
              <a:buChar char="Ø"/>
            </a:pPr>
            <a:endParaRPr lang="en-US" sz="2200" dirty="0" smtClean="0">
              <a:solidFill>
                <a:schemeClr val="tx2"/>
              </a:solidFill>
            </a:endParaRPr>
          </a:p>
          <a:p>
            <a:endParaRPr lang="en-US" sz="2200" dirty="0" smtClean="0"/>
          </a:p>
        </p:txBody>
      </p:sp>
      <p:sp>
        <p:nvSpPr>
          <p:cNvPr id="6" name="TextBox 5"/>
          <p:cNvSpPr txBox="1"/>
          <p:nvPr/>
        </p:nvSpPr>
        <p:spPr>
          <a:xfrm>
            <a:off x="0" y="1524001"/>
            <a:ext cx="9144000" cy="6186309"/>
          </a:xfrm>
          <a:prstGeom prst="rect">
            <a:avLst/>
          </a:prstGeom>
          <a:noFill/>
        </p:spPr>
        <p:txBody>
          <a:bodyPr wrap="square" rtlCol="0">
            <a:spAutoFit/>
          </a:bodyPr>
          <a:lstStyle/>
          <a:p>
            <a:r>
              <a:rPr lang="en-US" dirty="0" smtClean="0">
                <a:solidFill>
                  <a:schemeClr val="tx2"/>
                </a:solidFill>
                <a:latin typeface="+mn-lt"/>
              </a:rPr>
              <a:t> </a:t>
            </a:r>
            <a:r>
              <a:rPr lang="en-US" sz="2300" dirty="0" smtClean="0">
                <a:solidFill>
                  <a:schemeClr val="tx2"/>
                </a:solidFill>
                <a:latin typeface="+mn-lt"/>
                <a:cs typeface="Tahoma" pitchFamily="34" charset="0"/>
              </a:rPr>
              <a:t>Microloans can be used for operating expenses including but not limited to:</a:t>
            </a:r>
            <a:endParaRPr lang="en-US" sz="2300" dirty="0" smtClean="0">
              <a:solidFill>
                <a:schemeClr val="tx2"/>
              </a:solidFill>
              <a:latin typeface="+mn-lt"/>
            </a:endParaRPr>
          </a:p>
          <a:p>
            <a:r>
              <a:rPr lang="en-US" sz="2300" dirty="0" smtClean="0">
                <a:solidFill>
                  <a:schemeClr val="tx2"/>
                </a:solidFill>
                <a:latin typeface="+mn-lt"/>
              </a:rPr>
              <a:t>• Initial start-up expenses; </a:t>
            </a:r>
          </a:p>
          <a:p>
            <a:r>
              <a:rPr lang="en-US" sz="2300" dirty="0" smtClean="0">
                <a:solidFill>
                  <a:schemeClr val="tx2"/>
                </a:solidFill>
                <a:latin typeface="+mn-lt"/>
              </a:rPr>
              <a:t>• Annual expenses such as seed, fertilizer, utilities, land  rents; </a:t>
            </a:r>
          </a:p>
          <a:p>
            <a:r>
              <a:rPr lang="en-US" sz="2300" dirty="0" smtClean="0">
                <a:solidFill>
                  <a:schemeClr val="tx2"/>
                </a:solidFill>
                <a:latin typeface="+mn-lt"/>
              </a:rPr>
              <a:t>• Marketing and distribution expenses; </a:t>
            </a:r>
          </a:p>
          <a:p>
            <a:r>
              <a:rPr lang="en-US" sz="2300" dirty="0" smtClean="0">
                <a:solidFill>
                  <a:schemeClr val="tx2"/>
                </a:solidFill>
                <a:latin typeface="+mn-lt"/>
              </a:rPr>
              <a:t>• Family living expenses; </a:t>
            </a:r>
          </a:p>
          <a:p>
            <a:r>
              <a:rPr lang="en-US" sz="2300" dirty="0" smtClean="0">
                <a:solidFill>
                  <a:schemeClr val="tx2"/>
                </a:solidFill>
                <a:latin typeface="+mn-lt"/>
              </a:rPr>
              <a:t>• Purchase of livestock, equipment, and other materials essential to  farm operations; </a:t>
            </a:r>
          </a:p>
          <a:p>
            <a:r>
              <a:rPr lang="en-US" sz="2300" dirty="0" smtClean="0">
                <a:solidFill>
                  <a:schemeClr val="tx2"/>
                </a:solidFill>
                <a:latin typeface="+mn-lt"/>
              </a:rPr>
              <a:t>• Minor farm improvements such as wells and coolers; </a:t>
            </a:r>
          </a:p>
          <a:p>
            <a:r>
              <a:rPr lang="en-US" sz="2300" dirty="0" smtClean="0">
                <a:solidFill>
                  <a:schemeClr val="tx2"/>
                </a:solidFill>
                <a:latin typeface="+mn-lt"/>
              </a:rPr>
              <a:t>• Hoop houses to extend the growing season; </a:t>
            </a:r>
          </a:p>
          <a:p>
            <a:r>
              <a:rPr lang="en-US" sz="2300" dirty="0" smtClean="0">
                <a:solidFill>
                  <a:schemeClr val="tx2"/>
                </a:solidFill>
                <a:latin typeface="+mn-lt"/>
              </a:rPr>
              <a:t>• Essential tools; </a:t>
            </a:r>
          </a:p>
          <a:p>
            <a:r>
              <a:rPr lang="en-US" sz="2300" dirty="0" smtClean="0">
                <a:solidFill>
                  <a:schemeClr val="tx2"/>
                </a:solidFill>
                <a:latin typeface="+mn-lt"/>
              </a:rPr>
              <a:t>• Irrigation; </a:t>
            </a:r>
          </a:p>
          <a:p>
            <a:r>
              <a:rPr lang="en-US" sz="2300" dirty="0" smtClean="0">
                <a:solidFill>
                  <a:schemeClr val="tx2"/>
                </a:solidFill>
                <a:latin typeface="+mn-lt"/>
              </a:rPr>
              <a:t>• Delivery vehicles. </a:t>
            </a:r>
            <a:endParaRPr lang="en-US" sz="2300" dirty="0" smtClean="0">
              <a:solidFill>
                <a:schemeClr val="tx2"/>
              </a:solidFill>
              <a:latin typeface="+mn-lt"/>
              <a:cs typeface="Tahoma" pitchFamily="34" charset="0"/>
            </a:endParaRPr>
          </a:p>
          <a:p>
            <a:endParaRPr lang="en-US" dirty="0" smtClean="0">
              <a:solidFill>
                <a:schemeClr val="tx2"/>
              </a:solidFill>
            </a:endParaRPr>
          </a:p>
          <a:p>
            <a:endParaRPr lang="en-US" dirty="0" smtClean="0">
              <a:solidFill>
                <a:schemeClr val="tx2"/>
              </a:solidFill>
            </a:endParaRPr>
          </a:p>
          <a:p>
            <a:pPr>
              <a:buFont typeface="Wingdings" pitchFamily="2" charset="2"/>
              <a:buChar char="Ø"/>
            </a:pPr>
            <a:endParaRPr lang="en-US" dirty="0" smtClean="0">
              <a:solidFill>
                <a:schemeClr val="tx2"/>
              </a:solidFill>
            </a:endParaRPr>
          </a:p>
          <a:p>
            <a:pPr>
              <a:buFont typeface="Wingdings" pitchFamily="2" charset="2"/>
              <a:buChar char="Ø"/>
            </a:pPr>
            <a:endParaRPr lang="en-US" dirty="0">
              <a:solidFill>
                <a:schemeClr val="tx2"/>
              </a:solidFill>
            </a:endParaRPr>
          </a:p>
        </p:txBody>
      </p:sp>
      <p:pic>
        <p:nvPicPr>
          <p:cNvPr id="7" name="Picture 6" descr="Microloans Fact Sheet 2013.bmp"/>
          <p:cNvPicPr>
            <a:picLocks noChangeAspect="1"/>
          </p:cNvPicPr>
          <p:nvPr/>
        </p:nvPicPr>
        <p:blipFill>
          <a:blip r:embed="rId3" cstate="print"/>
          <a:stretch>
            <a:fillRect/>
          </a:stretch>
        </p:blipFill>
        <p:spPr>
          <a:xfrm>
            <a:off x="0" y="0"/>
            <a:ext cx="2133600" cy="1524000"/>
          </a:xfrm>
          <a:prstGeom prst="rect">
            <a:avLst/>
          </a:prstGeom>
        </p:spPr>
      </p:pic>
    </p:spTree>
    <p:extLst>
      <p:ext uri="{BB962C8B-B14F-4D97-AF65-F5344CB8AC3E}">
        <p14:creationId xmlns="" xmlns:p14="http://schemas.microsoft.com/office/powerpoint/2010/main" val="1185952719"/>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2133600" y="0"/>
            <a:ext cx="7010400" cy="1524000"/>
          </a:xfrm>
          <a:solidFill>
            <a:srgbClr val="002060"/>
          </a:solidFill>
        </p:spPr>
        <p:txBody>
          <a:bodyPr anchor="ctr">
            <a:normAutofit fontScale="90000"/>
          </a:bodyPr>
          <a:lstStyle/>
          <a:p>
            <a:pPr algn="r"/>
            <a:r>
              <a:rPr lang="en-US" sz="4400" b="0" cap="none" dirty="0" smtClean="0">
                <a:solidFill>
                  <a:srgbClr val="F8F8F8"/>
                </a:solidFill>
              </a:rPr>
              <a:t/>
            </a:r>
            <a:br>
              <a:rPr lang="en-US" sz="4400" b="0" cap="none" dirty="0" smtClean="0">
                <a:solidFill>
                  <a:srgbClr val="F8F8F8"/>
                </a:solidFill>
              </a:rPr>
            </a:br>
            <a:r>
              <a:rPr lang="en-US" sz="4900" b="0" cap="none" dirty="0" smtClean="0">
                <a:solidFill>
                  <a:srgbClr val="F8F8F8"/>
                </a:solidFill>
              </a:rPr>
              <a:t>Eligibility Requirements</a:t>
            </a:r>
            <a:r>
              <a:rPr lang="en-US" dirty="0" smtClean="0"/>
              <a:t>	</a:t>
            </a:r>
            <a:br>
              <a:rPr lang="en-US" dirty="0" smtClean="0"/>
            </a:br>
            <a:endParaRPr lang="en-US" dirty="0"/>
          </a:p>
        </p:txBody>
      </p:sp>
      <p:sp>
        <p:nvSpPr>
          <p:cNvPr id="4" name="Text Placeholder 5"/>
          <p:cNvSpPr>
            <a:spLocks noGrp="1"/>
          </p:cNvSpPr>
          <p:nvPr>
            <p:ph type="body" idx="1"/>
          </p:nvPr>
        </p:nvSpPr>
        <p:spPr>
          <a:xfrm>
            <a:off x="2209800" y="1752600"/>
            <a:ext cx="6705600" cy="2895600"/>
          </a:xfrm>
        </p:spPr>
        <p:txBody>
          <a:bodyPr>
            <a:noAutofit/>
          </a:bodyPr>
          <a:lstStyle/>
          <a:p>
            <a:pPr algn="just"/>
            <a:endParaRPr lang="en-US" sz="2300" dirty="0" smtClean="0">
              <a:solidFill>
                <a:schemeClr val="tx2"/>
              </a:solidFill>
            </a:endParaRPr>
          </a:p>
          <a:p>
            <a:pPr algn="just"/>
            <a:endParaRPr lang="en-US" sz="2300" dirty="0" smtClean="0"/>
          </a:p>
          <a:p>
            <a:pPr algn="just">
              <a:buFont typeface="Wingdings" pitchFamily="2" charset="2"/>
              <a:buChar char="Ø"/>
            </a:pPr>
            <a:endParaRPr lang="en-US" sz="2300" dirty="0" smtClean="0">
              <a:solidFill>
                <a:schemeClr val="tx2"/>
              </a:solidFill>
            </a:endParaRPr>
          </a:p>
          <a:p>
            <a:endParaRPr lang="en-US" sz="2200" dirty="0" smtClean="0"/>
          </a:p>
        </p:txBody>
      </p:sp>
      <p:pic>
        <p:nvPicPr>
          <p:cNvPr id="9" name="Picture 8" descr="Microloans Fact Sheet 2013.bmp"/>
          <p:cNvPicPr>
            <a:picLocks noChangeAspect="1"/>
          </p:cNvPicPr>
          <p:nvPr/>
        </p:nvPicPr>
        <p:blipFill>
          <a:blip r:embed="rId3" cstate="print"/>
          <a:stretch>
            <a:fillRect/>
          </a:stretch>
        </p:blipFill>
        <p:spPr>
          <a:xfrm>
            <a:off x="0" y="0"/>
            <a:ext cx="2133600" cy="1524000"/>
          </a:xfrm>
          <a:prstGeom prst="rect">
            <a:avLst/>
          </a:prstGeom>
        </p:spPr>
      </p:pic>
      <p:sp>
        <p:nvSpPr>
          <p:cNvPr id="8" name="TextBox 7"/>
          <p:cNvSpPr txBox="1"/>
          <p:nvPr/>
        </p:nvSpPr>
        <p:spPr>
          <a:xfrm>
            <a:off x="381000" y="1752600"/>
            <a:ext cx="8458200" cy="4493538"/>
          </a:xfrm>
          <a:prstGeom prst="rect">
            <a:avLst/>
          </a:prstGeom>
          <a:noFill/>
        </p:spPr>
        <p:txBody>
          <a:bodyPr wrap="square" rtlCol="0">
            <a:spAutoFit/>
          </a:bodyPr>
          <a:lstStyle/>
          <a:p>
            <a:r>
              <a:rPr lang="en-US" sz="2600" dirty="0" smtClean="0">
                <a:solidFill>
                  <a:schemeClr val="tx2"/>
                </a:solidFill>
                <a:latin typeface="Tahoma" pitchFamily="34" charset="0"/>
                <a:cs typeface="Tahoma" pitchFamily="34" charset="0"/>
              </a:rPr>
              <a:t>Different types of loans have different eligibility requirements. Some examples of these are:</a:t>
            </a:r>
          </a:p>
          <a:p>
            <a:endParaRPr lang="en-US" sz="2600" dirty="0" smtClean="0">
              <a:solidFill>
                <a:schemeClr val="tx2"/>
              </a:solidFill>
              <a:latin typeface="Tahoma" pitchFamily="34" charset="0"/>
              <a:cs typeface="Tahoma" pitchFamily="34" charset="0"/>
            </a:endParaRPr>
          </a:p>
          <a:p>
            <a:r>
              <a:rPr lang="en-US" sz="2600" dirty="0" smtClean="0">
                <a:solidFill>
                  <a:schemeClr val="tx2"/>
                </a:solidFill>
                <a:latin typeface="Tahoma" pitchFamily="34" charset="0"/>
                <a:cs typeface="Tahoma" pitchFamily="34" charset="0"/>
              </a:rPr>
              <a:t>Being the operator of a farm, having sufficient managerial ability, be unable to obtain credit elsewhere but have an acceptable credit history, and are a U.S. citizen, non-citizen national, or qualified alien.</a:t>
            </a:r>
          </a:p>
          <a:p>
            <a:endParaRPr lang="en-US" sz="2600" dirty="0" smtClean="0">
              <a:solidFill>
                <a:schemeClr val="tx2"/>
              </a:solidFill>
              <a:latin typeface="Tahoma" pitchFamily="34" charset="0"/>
              <a:cs typeface="Tahoma" pitchFamily="34" charset="0"/>
            </a:endParaRPr>
          </a:p>
          <a:p>
            <a:r>
              <a:rPr lang="en-US" sz="2600" dirty="0" smtClean="0">
                <a:solidFill>
                  <a:schemeClr val="tx2"/>
                </a:solidFill>
                <a:latin typeface="Tahoma" pitchFamily="34" charset="0"/>
                <a:cs typeface="Tahoma" pitchFamily="34" charset="0"/>
              </a:rPr>
              <a:t>For more information on general and loan specific eligibility requirements, visit our website at </a:t>
            </a:r>
            <a:r>
              <a:rPr lang="en-US" sz="2600" dirty="0" smtClean="0">
                <a:solidFill>
                  <a:schemeClr val="tx2"/>
                </a:solidFill>
                <a:latin typeface="Tahoma" pitchFamily="34" charset="0"/>
                <a:cs typeface="Tahoma" pitchFamily="34" charset="0"/>
                <a:hlinkClick r:id="rId4"/>
              </a:rPr>
              <a:t>www.fsa.usda.gov</a:t>
            </a:r>
            <a:r>
              <a:rPr lang="en-US" sz="2600" dirty="0" smtClean="0">
                <a:solidFill>
                  <a:schemeClr val="tx2"/>
                </a:solidFill>
                <a:latin typeface="Tahoma" pitchFamily="34" charset="0"/>
                <a:cs typeface="Tahoma" pitchFamily="34" charset="0"/>
              </a:rPr>
              <a:t> or see your local FSA loan officer.</a:t>
            </a:r>
            <a:endParaRPr lang="en-US" sz="2600" dirty="0">
              <a:solidFill>
                <a:schemeClr val="tx2"/>
              </a:solidFill>
              <a:latin typeface="Tahoma" pitchFamily="34" charset="0"/>
              <a:cs typeface="Tahoma" pitchFamily="34" charset="0"/>
            </a:endParaRPr>
          </a:p>
        </p:txBody>
      </p:sp>
    </p:spTree>
    <p:extLst>
      <p:ext uri="{BB962C8B-B14F-4D97-AF65-F5344CB8AC3E}">
        <p14:creationId xmlns="" xmlns:p14="http://schemas.microsoft.com/office/powerpoint/2010/main" val="1185952719"/>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2133600" y="0"/>
            <a:ext cx="7010400" cy="1447800"/>
          </a:xfrm>
          <a:solidFill>
            <a:srgbClr val="002060"/>
          </a:solidFill>
        </p:spPr>
        <p:txBody>
          <a:bodyPr anchor="ctr">
            <a:normAutofit fontScale="90000"/>
          </a:bodyPr>
          <a:lstStyle/>
          <a:p>
            <a:pPr algn="ctr"/>
            <a:r>
              <a:rPr lang="en-US" sz="4400" b="0" cap="none" dirty="0" smtClean="0">
                <a:solidFill>
                  <a:srgbClr val="F8F8F8"/>
                </a:solidFill>
              </a:rPr>
              <a:t/>
            </a:r>
            <a:br>
              <a:rPr lang="en-US" sz="4400" b="0" cap="none" dirty="0" smtClean="0">
                <a:solidFill>
                  <a:srgbClr val="F8F8F8"/>
                </a:solidFill>
              </a:rPr>
            </a:br>
            <a:r>
              <a:rPr lang="en-US" sz="4400" b="0" cap="none" dirty="0" smtClean="0">
                <a:solidFill>
                  <a:srgbClr val="F8F8F8"/>
                </a:solidFill>
              </a:rPr>
              <a:t>	</a:t>
            </a:r>
            <a:r>
              <a:rPr lang="en-US" sz="4900" b="0" cap="none" dirty="0" smtClean="0">
                <a:solidFill>
                  <a:srgbClr val="F8F8F8"/>
                </a:solidFill>
              </a:rPr>
              <a:t>Managerial Ability and Alternatives</a:t>
            </a:r>
            <a:r>
              <a:rPr lang="en-US" sz="4900" dirty="0" smtClean="0"/>
              <a:t>	</a:t>
            </a:r>
            <a:r>
              <a:rPr lang="en-US" dirty="0" smtClean="0"/>
              <a:t/>
            </a:r>
            <a:br>
              <a:rPr lang="en-US" dirty="0" smtClean="0"/>
            </a:br>
            <a:endParaRPr lang="en-US" dirty="0"/>
          </a:p>
        </p:txBody>
      </p:sp>
      <p:sp>
        <p:nvSpPr>
          <p:cNvPr id="4" name="Text Placeholder 5"/>
          <p:cNvSpPr>
            <a:spLocks noGrp="1"/>
          </p:cNvSpPr>
          <p:nvPr>
            <p:ph type="body" idx="1"/>
          </p:nvPr>
        </p:nvSpPr>
        <p:spPr>
          <a:xfrm>
            <a:off x="2209800" y="1752600"/>
            <a:ext cx="6705600" cy="2971800"/>
          </a:xfrm>
        </p:spPr>
        <p:txBody>
          <a:bodyPr>
            <a:noAutofit/>
          </a:bodyPr>
          <a:lstStyle/>
          <a:p>
            <a:pPr>
              <a:buFont typeface="Wingdings" pitchFamily="2" charset="2"/>
              <a:buChar char="Ø"/>
            </a:pPr>
            <a:endParaRPr lang="en-US" sz="2200" dirty="0" smtClean="0">
              <a:solidFill>
                <a:schemeClr val="tx2"/>
              </a:solidFill>
            </a:endParaRPr>
          </a:p>
          <a:p>
            <a:pPr algn="just">
              <a:buFont typeface="Wingdings" pitchFamily="2" charset="2"/>
              <a:buChar char="Ø"/>
            </a:pPr>
            <a:endParaRPr lang="en-US" sz="2200" dirty="0" smtClean="0">
              <a:solidFill>
                <a:schemeClr val="tx2"/>
              </a:solidFill>
            </a:endParaRPr>
          </a:p>
          <a:p>
            <a:endParaRPr lang="en-US" sz="2200" dirty="0" smtClean="0"/>
          </a:p>
        </p:txBody>
      </p:sp>
      <p:sp>
        <p:nvSpPr>
          <p:cNvPr id="6" name="TextBox 5"/>
          <p:cNvSpPr txBox="1"/>
          <p:nvPr/>
        </p:nvSpPr>
        <p:spPr>
          <a:xfrm>
            <a:off x="228600" y="1676401"/>
            <a:ext cx="8915400" cy="5860066"/>
          </a:xfrm>
          <a:prstGeom prst="rect">
            <a:avLst/>
          </a:prstGeom>
          <a:noFill/>
        </p:spPr>
        <p:txBody>
          <a:bodyPr wrap="square" rtlCol="0">
            <a:spAutoFit/>
          </a:bodyPr>
          <a:lstStyle/>
          <a:p>
            <a:pPr lvl="0" eaLnBrk="1" hangingPunct="1">
              <a:spcBef>
                <a:spcPct val="20000"/>
              </a:spcBef>
              <a:buClr>
                <a:srgbClr val="5F5F5F"/>
              </a:buClr>
              <a:buSzPct val="75000"/>
            </a:pPr>
            <a:r>
              <a:rPr kumimoji="1" lang="en-US" sz="2800" b="1" kern="0" dirty="0" smtClean="0">
                <a:solidFill>
                  <a:srgbClr val="25165E"/>
                </a:solidFill>
                <a:latin typeface="Tahoma"/>
              </a:rPr>
              <a:t>Got Experience?</a:t>
            </a:r>
          </a:p>
          <a:p>
            <a:pPr lvl="0" eaLnBrk="1" hangingPunct="1">
              <a:spcBef>
                <a:spcPct val="20000"/>
              </a:spcBef>
              <a:buClr>
                <a:srgbClr val="5F5F5F"/>
              </a:buClr>
              <a:buSzPct val="75000"/>
            </a:pPr>
            <a:r>
              <a:rPr kumimoji="1" lang="en-US" sz="2700" kern="0" dirty="0" smtClean="0">
                <a:solidFill>
                  <a:srgbClr val="25165E"/>
                </a:solidFill>
                <a:latin typeface="Tahoma"/>
              </a:rPr>
              <a:t>Applicants not meeting the general requirement for farm management and experience may still be eligible.  </a:t>
            </a:r>
          </a:p>
          <a:p>
            <a:pPr lvl="0" eaLnBrk="1" hangingPunct="1">
              <a:spcBef>
                <a:spcPct val="20000"/>
              </a:spcBef>
              <a:buClr>
                <a:srgbClr val="5F5F5F"/>
              </a:buClr>
              <a:buSzPct val="75000"/>
            </a:pPr>
            <a:r>
              <a:rPr kumimoji="1" lang="en-US" sz="2700" kern="0" dirty="0" smtClean="0">
                <a:solidFill>
                  <a:srgbClr val="25165E"/>
                </a:solidFill>
                <a:latin typeface="Tahoma"/>
              </a:rPr>
              <a:t>Alternatives include an apprentice relationship; past participation with organizations such as FFA, 4-H, Beginning Farmer programs, and Community Based Organizations; even prior small business management experience combined with a self-directed apprenticeship can allow applicant to start farming with a Microloan.</a:t>
            </a:r>
          </a:p>
          <a:p>
            <a:pPr>
              <a:buFont typeface="Wingdings" pitchFamily="2" charset="2"/>
              <a:buChar char="Ø"/>
            </a:pPr>
            <a:endParaRPr lang="en-US" dirty="0" smtClean="0">
              <a:solidFill>
                <a:schemeClr val="tx2"/>
              </a:solidFill>
              <a:latin typeface="+mn-lt"/>
              <a:cs typeface="Tahoma" pitchFamily="34" charset="0"/>
            </a:endParaRPr>
          </a:p>
          <a:p>
            <a:pPr>
              <a:buFont typeface="Wingdings" pitchFamily="2" charset="2"/>
              <a:buChar char="Ø"/>
            </a:pPr>
            <a:endParaRPr lang="en-US" dirty="0" smtClean="0">
              <a:solidFill>
                <a:schemeClr val="tx2"/>
              </a:solidFill>
              <a:latin typeface="Tahoma" pitchFamily="34" charset="0"/>
              <a:cs typeface="Tahoma" pitchFamily="34" charset="0"/>
            </a:endParaRPr>
          </a:p>
          <a:p>
            <a:endParaRPr lang="en-US" dirty="0" smtClean="0">
              <a:solidFill>
                <a:schemeClr val="tx2"/>
              </a:solidFill>
            </a:endParaRPr>
          </a:p>
          <a:p>
            <a:pPr>
              <a:buFont typeface="Wingdings" pitchFamily="2" charset="2"/>
              <a:buChar char="Ø"/>
            </a:pPr>
            <a:endParaRPr lang="en-US" dirty="0" smtClean="0">
              <a:solidFill>
                <a:schemeClr val="tx2"/>
              </a:solidFill>
            </a:endParaRPr>
          </a:p>
          <a:p>
            <a:pPr>
              <a:buFont typeface="Wingdings" pitchFamily="2" charset="2"/>
              <a:buChar char="Ø"/>
            </a:pPr>
            <a:endParaRPr lang="en-US" dirty="0">
              <a:solidFill>
                <a:schemeClr val="tx2"/>
              </a:solidFill>
            </a:endParaRPr>
          </a:p>
        </p:txBody>
      </p:sp>
      <p:pic>
        <p:nvPicPr>
          <p:cNvPr id="7" name="Picture 6" descr="Microloans Fact Sheet 2013.bmp"/>
          <p:cNvPicPr>
            <a:picLocks noChangeAspect="1"/>
          </p:cNvPicPr>
          <p:nvPr/>
        </p:nvPicPr>
        <p:blipFill>
          <a:blip r:embed="rId3" cstate="print"/>
          <a:stretch>
            <a:fillRect/>
          </a:stretch>
        </p:blipFill>
        <p:spPr>
          <a:xfrm>
            <a:off x="0" y="0"/>
            <a:ext cx="2133600" cy="1524000"/>
          </a:xfrm>
          <a:prstGeom prst="rect">
            <a:avLst/>
          </a:prstGeom>
        </p:spPr>
      </p:pic>
    </p:spTree>
    <p:extLst>
      <p:ext uri="{BB962C8B-B14F-4D97-AF65-F5344CB8AC3E}">
        <p14:creationId xmlns="" xmlns:p14="http://schemas.microsoft.com/office/powerpoint/2010/main" val="1185952719"/>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458200" cy="914400"/>
          </a:xfrm>
        </p:spPr>
        <p:txBody>
          <a:bodyPr/>
          <a:lstStyle/>
          <a:p>
            <a:pPr algn="ctr"/>
            <a:r>
              <a:rPr lang="en-US" sz="4000" dirty="0" smtClean="0">
                <a:solidFill>
                  <a:schemeClr val="tx2"/>
                </a:solidFill>
                <a:latin typeface="Tahoma" pitchFamily="34" charset="0"/>
                <a:ea typeface="Tahoma" pitchFamily="34" charset="0"/>
                <a:cs typeface="Tahoma" pitchFamily="34" charset="0"/>
              </a:rPr>
              <a:t>Securing Microloans</a:t>
            </a:r>
            <a:endParaRPr lang="en-US" sz="4000" dirty="0">
              <a:solidFill>
                <a:schemeClr val="tx2"/>
              </a:solidFill>
              <a:latin typeface="Tahoma" pitchFamily="34" charset="0"/>
              <a:ea typeface="Tahoma" pitchFamily="34" charset="0"/>
              <a:cs typeface="Tahoma" pitchFamily="34" charset="0"/>
            </a:endParaRPr>
          </a:p>
        </p:txBody>
      </p:sp>
      <p:sp>
        <p:nvSpPr>
          <p:cNvPr id="10" name="Content Placeholder 2"/>
          <p:cNvSpPr>
            <a:spLocks noGrp="1"/>
          </p:cNvSpPr>
          <p:nvPr>
            <p:ph type="body" sz="half" idx="2"/>
          </p:nvPr>
        </p:nvSpPr>
        <p:spPr>
          <a:xfrm>
            <a:off x="228600" y="685800"/>
            <a:ext cx="5715000" cy="6019800"/>
          </a:xfrm>
        </p:spPr>
        <p:txBody>
          <a:bodyPr>
            <a:normAutofit fontScale="77500" lnSpcReduction="20000"/>
          </a:bodyPr>
          <a:lstStyle/>
          <a:p>
            <a:endParaRPr lang="en-US" sz="3100" dirty="0" smtClean="0">
              <a:latin typeface="Tahoma" pitchFamily="34" charset="0"/>
              <a:cs typeface="Tahoma" pitchFamily="34" charset="0"/>
            </a:endParaRPr>
          </a:p>
          <a:p>
            <a:pPr>
              <a:buFont typeface="Courier New" pitchFamily="49" charset="0"/>
              <a:buChar char="o"/>
            </a:pPr>
            <a:r>
              <a:rPr lang="en-US" sz="3400" dirty="0" smtClean="0">
                <a:latin typeface="Tahoma" pitchFamily="34" charset="0"/>
                <a:cs typeface="Tahoma" pitchFamily="34" charset="0"/>
              </a:rPr>
              <a:t> </a:t>
            </a:r>
            <a:r>
              <a:rPr lang="en-US" sz="3400" dirty="0" smtClean="0">
                <a:solidFill>
                  <a:schemeClr val="tx2"/>
                </a:solidFill>
                <a:latin typeface="Tahoma" pitchFamily="34" charset="0"/>
                <a:cs typeface="Tahoma" pitchFamily="34" charset="0"/>
              </a:rPr>
              <a:t>For an annual operating purpose, such as purchasing seed, fertilizer and other crop input costs, these loans are generally secured by the crop or products produced, however equipment or other security can be used.</a:t>
            </a:r>
          </a:p>
          <a:p>
            <a:pPr>
              <a:buFont typeface="Courier New" pitchFamily="49" charset="0"/>
              <a:buChar char="o"/>
            </a:pPr>
            <a:endParaRPr lang="en-US" sz="3400" dirty="0" smtClean="0">
              <a:solidFill>
                <a:schemeClr val="tx2"/>
              </a:solidFill>
              <a:latin typeface="Tahoma" pitchFamily="34" charset="0"/>
              <a:cs typeface="Tahoma" pitchFamily="34" charset="0"/>
            </a:endParaRPr>
          </a:p>
          <a:p>
            <a:pPr>
              <a:buFont typeface="Courier New" pitchFamily="49" charset="0"/>
              <a:buChar char="o"/>
            </a:pPr>
            <a:r>
              <a:rPr lang="en-US" sz="3400" dirty="0" smtClean="0">
                <a:solidFill>
                  <a:schemeClr val="tx2"/>
                </a:solidFill>
                <a:latin typeface="Tahoma" pitchFamily="34" charset="0"/>
                <a:cs typeface="Tahoma" pitchFamily="34" charset="0"/>
              </a:rPr>
              <a:t> Loans for other purposes such as purchasing equipment or foundation livestock are usually secured by the equipment or livestock being purchased but other types of security can be used.</a:t>
            </a:r>
          </a:p>
          <a:p>
            <a:pPr>
              <a:buFont typeface="Courier New" pitchFamily="49" charset="0"/>
              <a:buChar char="o"/>
            </a:pPr>
            <a:endParaRPr lang="en-US" sz="3400" dirty="0" smtClean="0">
              <a:solidFill>
                <a:schemeClr val="tx2"/>
              </a:solidFill>
              <a:latin typeface="Tahoma" pitchFamily="34" charset="0"/>
              <a:cs typeface="Tahoma" pitchFamily="34" charset="0"/>
            </a:endParaRPr>
          </a:p>
          <a:p>
            <a:r>
              <a:rPr lang="en-US" sz="3400" dirty="0" smtClean="0">
                <a:solidFill>
                  <a:schemeClr val="tx2"/>
                </a:solidFill>
                <a:latin typeface="Tahoma" pitchFamily="34" charset="0"/>
                <a:cs typeface="Tahoma" pitchFamily="34" charset="0"/>
              </a:rPr>
              <a:t>  All loans need adequate security.</a:t>
            </a:r>
            <a:endParaRPr lang="en-US" sz="3400" dirty="0" smtClean="0">
              <a:solidFill>
                <a:srgbClr val="FF0000"/>
              </a:solidFill>
              <a:latin typeface="Tahoma" pitchFamily="34" charset="0"/>
              <a:cs typeface="Tahoma" pitchFamily="34" charset="0"/>
            </a:endParaRPr>
          </a:p>
          <a:p>
            <a:endParaRPr lang="en-US" sz="2600" dirty="0" smtClean="0">
              <a:solidFill>
                <a:schemeClr val="tx2"/>
              </a:solidFill>
              <a:latin typeface="Tahoma" pitchFamily="34" charset="0"/>
              <a:ea typeface="Tahoma" pitchFamily="34" charset="0"/>
              <a:cs typeface="Tahoma" pitchFamily="34" charset="0"/>
            </a:endParaRPr>
          </a:p>
          <a:p>
            <a:endParaRPr lang="en-US" sz="2600" dirty="0" smtClean="0">
              <a:solidFill>
                <a:schemeClr val="tx2"/>
              </a:solidFill>
              <a:latin typeface="Tahoma" pitchFamily="34" charset="0"/>
              <a:ea typeface="Tahoma" pitchFamily="34" charset="0"/>
              <a:cs typeface="Tahoma" pitchFamily="34" charset="0"/>
            </a:endParaRPr>
          </a:p>
          <a:p>
            <a:endParaRPr lang="en-US" sz="2400" dirty="0" smtClean="0"/>
          </a:p>
          <a:p>
            <a:endParaRPr lang="en-US" dirty="0"/>
          </a:p>
        </p:txBody>
      </p:sp>
      <p:pic>
        <p:nvPicPr>
          <p:cNvPr id="5" name="Picture 4" descr="p0772931783.jpg"/>
          <p:cNvPicPr>
            <a:picLocks noChangeAspect="1"/>
          </p:cNvPicPr>
          <p:nvPr/>
        </p:nvPicPr>
        <p:blipFill>
          <a:blip r:embed="rId3" cstate="print"/>
          <a:stretch>
            <a:fillRect/>
          </a:stretch>
        </p:blipFill>
        <p:spPr>
          <a:xfrm>
            <a:off x="6019800" y="1447800"/>
            <a:ext cx="2895600" cy="5105400"/>
          </a:xfrm>
          <a:prstGeom prst="rect">
            <a:avLst/>
          </a:prstGeom>
        </p:spPr>
      </p:pic>
    </p:spTree>
    <p:extLst>
      <p:ext uri="{BB962C8B-B14F-4D97-AF65-F5344CB8AC3E}">
        <p14:creationId xmlns="" xmlns:p14="http://schemas.microsoft.com/office/powerpoint/2010/main" val="2329351843"/>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chor="ctr">
            <a:normAutofit/>
          </a:bodyPr>
          <a:lstStyle/>
          <a:p>
            <a:pPr algn="ctr"/>
            <a:r>
              <a:rPr lang="en-US" sz="4400" dirty="0" smtClean="0">
                <a:solidFill>
                  <a:schemeClr val="tx2"/>
                </a:solidFill>
                <a:latin typeface="Tahoma" pitchFamily="34" charset="0"/>
                <a:ea typeface="Tahoma" pitchFamily="34" charset="0"/>
                <a:cs typeface="Tahoma" pitchFamily="34" charset="0"/>
              </a:rPr>
              <a:t>Applying for a Loan</a:t>
            </a:r>
            <a:endParaRPr lang="en-US" sz="4400" dirty="0">
              <a:solidFill>
                <a:schemeClr val="tx2"/>
              </a:solidFill>
              <a:latin typeface="Tahoma" pitchFamily="34" charset="0"/>
              <a:ea typeface="Tahoma" pitchFamily="34" charset="0"/>
              <a:cs typeface="Tahoma" pitchFamily="34" charset="0"/>
            </a:endParaRPr>
          </a:p>
        </p:txBody>
      </p:sp>
      <p:sp>
        <p:nvSpPr>
          <p:cNvPr id="4" name="Text Placeholder 3"/>
          <p:cNvSpPr>
            <a:spLocks noGrp="1"/>
          </p:cNvSpPr>
          <p:nvPr>
            <p:ph type="body" sz="half" idx="2"/>
          </p:nvPr>
        </p:nvSpPr>
        <p:spPr>
          <a:xfrm>
            <a:off x="304800" y="1143000"/>
            <a:ext cx="8686800" cy="5181600"/>
          </a:xfrm>
        </p:spPr>
        <p:txBody>
          <a:bodyPr>
            <a:normAutofit/>
          </a:bodyPr>
          <a:lstStyle/>
          <a:p>
            <a:pPr>
              <a:buFont typeface="Wingdings" pitchFamily="2" charset="2"/>
              <a:buChar char="Ø"/>
            </a:pPr>
            <a:r>
              <a:rPr lang="en-US" sz="2100" dirty="0" smtClean="0">
                <a:latin typeface="Tahoma" pitchFamily="34" charset="0"/>
                <a:cs typeface="Tahoma" pitchFamily="34" charset="0"/>
              </a:rPr>
              <a:t> </a:t>
            </a:r>
            <a:r>
              <a:rPr lang="en-US" sz="2100" dirty="0">
                <a:solidFill>
                  <a:schemeClr val="tx2"/>
                </a:solidFill>
                <a:latin typeface="Tahoma" pitchFamily="34" charset="0"/>
                <a:cs typeface="Tahoma" pitchFamily="34" charset="0"/>
              </a:rPr>
              <a:t>You may obtain the forms for a </a:t>
            </a:r>
            <a:r>
              <a:rPr lang="en-US" sz="2100" dirty="0" smtClean="0">
                <a:solidFill>
                  <a:schemeClr val="tx2"/>
                </a:solidFill>
                <a:latin typeface="Tahoma" pitchFamily="34" charset="0"/>
                <a:cs typeface="Tahoma" pitchFamily="34" charset="0"/>
              </a:rPr>
              <a:t>loan </a:t>
            </a:r>
            <a:r>
              <a:rPr lang="en-US" sz="2100" dirty="0">
                <a:solidFill>
                  <a:schemeClr val="tx2"/>
                </a:solidFill>
                <a:latin typeface="Tahoma" pitchFamily="34" charset="0"/>
                <a:cs typeface="Tahoma" pitchFamily="34" charset="0"/>
              </a:rPr>
              <a:t>application by visiting your local office or from the FSA website at </a:t>
            </a:r>
            <a:r>
              <a:rPr lang="en-US" sz="2100" dirty="0">
                <a:solidFill>
                  <a:schemeClr val="tx2"/>
                </a:solidFill>
                <a:latin typeface="Tahoma" pitchFamily="34" charset="0"/>
                <a:cs typeface="Tahoma" pitchFamily="34" charset="0"/>
                <a:hlinkClick r:id="rId3"/>
              </a:rPr>
              <a:t>http://forms.sc.egov.usda.gov/eForms/ welcomeAction.do?Home. </a:t>
            </a:r>
            <a:endParaRPr lang="en-US" sz="2100" dirty="0" smtClean="0">
              <a:solidFill>
                <a:schemeClr val="tx2"/>
              </a:solidFill>
              <a:latin typeface="Tahoma" pitchFamily="34" charset="0"/>
              <a:cs typeface="Tahoma" pitchFamily="34" charset="0"/>
            </a:endParaRPr>
          </a:p>
          <a:p>
            <a:r>
              <a:rPr lang="en-US" sz="2100" dirty="0" smtClean="0">
                <a:solidFill>
                  <a:schemeClr val="tx2"/>
                </a:solidFill>
                <a:latin typeface="Tahoma" pitchFamily="34" charset="0"/>
                <a:cs typeface="Tahoma" pitchFamily="34" charset="0"/>
              </a:rPr>
              <a:t>Your </a:t>
            </a:r>
            <a:r>
              <a:rPr lang="en-US" sz="2100" dirty="0">
                <a:solidFill>
                  <a:schemeClr val="tx2"/>
                </a:solidFill>
                <a:latin typeface="Tahoma" pitchFamily="34" charset="0"/>
                <a:cs typeface="Tahoma" pitchFamily="34" charset="0"/>
              </a:rPr>
              <a:t>FSA loan officer can provide assistance in completing the FSA forms or can identify other sources of assistance in your area. </a:t>
            </a:r>
            <a:endParaRPr lang="en-US" sz="2100" dirty="0" smtClean="0">
              <a:solidFill>
                <a:schemeClr val="tx2"/>
              </a:solidFill>
              <a:latin typeface="Tahoma" pitchFamily="34" charset="0"/>
              <a:cs typeface="Tahoma" pitchFamily="34" charset="0"/>
            </a:endParaRPr>
          </a:p>
          <a:p>
            <a:endParaRPr lang="en-US" sz="2100" dirty="0">
              <a:solidFill>
                <a:schemeClr val="tx2"/>
              </a:solidFill>
              <a:latin typeface="Tahoma" pitchFamily="34" charset="0"/>
              <a:cs typeface="Tahoma" pitchFamily="34" charset="0"/>
            </a:endParaRPr>
          </a:p>
          <a:p>
            <a:pPr>
              <a:buFont typeface="Wingdings" pitchFamily="2" charset="2"/>
              <a:buChar char="Ø"/>
            </a:pPr>
            <a:r>
              <a:rPr lang="en-US" sz="2100" dirty="0" smtClean="0">
                <a:solidFill>
                  <a:schemeClr val="tx2"/>
                </a:solidFill>
                <a:latin typeface="Tahoma" pitchFamily="34" charset="0"/>
                <a:cs typeface="Tahoma" pitchFamily="34" charset="0"/>
              </a:rPr>
              <a:t> </a:t>
            </a:r>
            <a:r>
              <a:rPr lang="en-US" sz="2100" dirty="0">
                <a:solidFill>
                  <a:schemeClr val="tx2"/>
                </a:solidFill>
                <a:latin typeface="Tahoma" pitchFamily="34" charset="0"/>
                <a:cs typeface="Tahoma" pitchFamily="34" charset="0"/>
              </a:rPr>
              <a:t>You may submit your application by: </a:t>
            </a:r>
          </a:p>
          <a:p>
            <a:r>
              <a:rPr lang="en-US" sz="2100" dirty="0">
                <a:solidFill>
                  <a:schemeClr val="tx2"/>
                </a:solidFill>
                <a:latin typeface="Tahoma" pitchFamily="34" charset="0"/>
                <a:cs typeface="Tahoma" pitchFamily="34" charset="0"/>
              </a:rPr>
              <a:t>• calling for an appointment with an FSA loan officer; </a:t>
            </a:r>
          </a:p>
          <a:p>
            <a:r>
              <a:rPr lang="en-US" sz="2100" dirty="0">
                <a:solidFill>
                  <a:schemeClr val="tx2"/>
                </a:solidFill>
                <a:latin typeface="Tahoma" pitchFamily="34" charset="0"/>
                <a:cs typeface="Tahoma" pitchFamily="34" charset="0"/>
              </a:rPr>
              <a:t>• mailing, faxing, or delivering your application to your local FSA office; or </a:t>
            </a:r>
          </a:p>
          <a:p>
            <a:r>
              <a:rPr lang="en-US" sz="2100" dirty="0">
                <a:solidFill>
                  <a:schemeClr val="tx2"/>
                </a:solidFill>
                <a:latin typeface="Tahoma" pitchFamily="34" charset="0"/>
                <a:cs typeface="Tahoma" pitchFamily="34" charset="0"/>
              </a:rPr>
              <a:t>• electronically submitting your application if you have registered through the e-gov system.</a:t>
            </a:r>
          </a:p>
          <a:p>
            <a:endParaRPr lang="en-US" sz="2400" dirty="0">
              <a:solidFill>
                <a:schemeClr val="tx2"/>
              </a:solidFill>
              <a:latin typeface="Tahoma" pitchFamily="34" charset="0"/>
              <a:cs typeface="Tahoma" pitchFamily="34" charset="0"/>
            </a:endParaRPr>
          </a:p>
          <a:p>
            <a:endParaRPr lang="en-US" sz="2400" dirty="0" smtClean="0">
              <a:solidFill>
                <a:schemeClr val="tx2"/>
              </a:solidFill>
              <a:latin typeface="Tahoma" pitchFamily="34" charset="0"/>
              <a:cs typeface="Tahoma" pitchFamily="34" charset="0"/>
            </a:endParaRPr>
          </a:p>
        </p:txBody>
      </p:sp>
      <p:pic>
        <p:nvPicPr>
          <p:cNvPr id="6" name="Picture 5" descr="FLP logo3.bmp"/>
          <p:cNvPicPr>
            <a:picLocks noChangeAspect="1"/>
          </p:cNvPicPr>
          <p:nvPr/>
        </p:nvPicPr>
        <p:blipFill>
          <a:blip r:embed="rId4" cstate="print"/>
          <a:stretch>
            <a:fillRect/>
          </a:stretch>
        </p:blipFill>
        <p:spPr>
          <a:xfrm>
            <a:off x="2819400" y="5410200"/>
            <a:ext cx="3495238" cy="1304762"/>
          </a:xfrm>
          <a:prstGeom prst="rect">
            <a:avLst/>
          </a:prstGeom>
        </p:spPr>
      </p:pic>
    </p:spTree>
    <p:extLst>
      <p:ext uri="{BB962C8B-B14F-4D97-AF65-F5344CB8AC3E}">
        <p14:creationId xmlns="" xmlns:p14="http://schemas.microsoft.com/office/powerpoint/2010/main" val="3755301003"/>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0"/>
            <a:ext cx="7010400" cy="1447800"/>
          </a:xfrm>
          <a:solidFill>
            <a:srgbClr val="25165E"/>
          </a:solidFill>
          <a:ln>
            <a:noFill/>
          </a:ln>
        </p:spPr>
        <p:txBody>
          <a:bodyPr/>
          <a:lstStyle/>
          <a:p>
            <a:pPr algn="ctr"/>
            <a:r>
              <a:rPr lang="en-US" sz="4400" dirty="0" smtClean="0">
                <a:solidFill>
                  <a:srgbClr val="F8F8F8"/>
                </a:solidFill>
              </a:rPr>
              <a:t>In Summary: Microloans</a:t>
            </a:r>
            <a:endParaRPr lang="en-US" sz="4400" dirty="0">
              <a:solidFill>
                <a:srgbClr val="F8F8F8"/>
              </a:solidFill>
            </a:endParaRPr>
          </a:p>
        </p:txBody>
      </p:sp>
      <p:sp>
        <p:nvSpPr>
          <p:cNvPr id="4" name="Text Placeholder 3"/>
          <p:cNvSpPr>
            <a:spLocks noGrp="1"/>
          </p:cNvSpPr>
          <p:nvPr>
            <p:ph type="body" sz="half" idx="4294967295"/>
          </p:nvPr>
        </p:nvSpPr>
        <p:spPr>
          <a:xfrm>
            <a:off x="2057400" y="1676400"/>
            <a:ext cx="7086600" cy="4953000"/>
          </a:xfrm>
          <a:ln>
            <a:noFill/>
          </a:ln>
        </p:spPr>
        <p:txBody>
          <a:bodyPr/>
          <a:lstStyle/>
          <a:p>
            <a:pPr>
              <a:buFont typeface="Wingdings" pitchFamily="2" charset="2"/>
              <a:buChar char="Ø"/>
            </a:pPr>
            <a:r>
              <a:rPr lang="en-US" sz="2600" dirty="0" smtClean="0">
                <a:solidFill>
                  <a:srgbClr val="25165E"/>
                </a:solidFill>
              </a:rPr>
              <a:t>Are a direct operating loan with a maximum loan amount of $35,000.</a:t>
            </a:r>
          </a:p>
          <a:p>
            <a:pPr>
              <a:buFont typeface="Wingdings" pitchFamily="2" charset="2"/>
              <a:buChar char="Ø"/>
            </a:pPr>
            <a:endParaRPr lang="en-US" sz="2600" dirty="0" smtClean="0">
              <a:solidFill>
                <a:srgbClr val="25165E"/>
              </a:solidFill>
            </a:endParaRPr>
          </a:p>
          <a:p>
            <a:pPr>
              <a:buFont typeface="Wingdings" pitchFamily="2" charset="2"/>
              <a:buChar char="Ø"/>
            </a:pPr>
            <a:r>
              <a:rPr lang="en-US" sz="2600" dirty="0" smtClean="0">
                <a:solidFill>
                  <a:srgbClr val="25165E"/>
                </a:solidFill>
              </a:rPr>
              <a:t>Have a shortened application process and reduced paperwork.</a:t>
            </a:r>
          </a:p>
          <a:p>
            <a:pPr>
              <a:buFont typeface="Wingdings" pitchFamily="2" charset="2"/>
              <a:buChar char="Ø"/>
            </a:pPr>
            <a:endParaRPr lang="en-US" sz="2600" dirty="0" smtClean="0">
              <a:solidFill>
                <a:srgbClr val="25165E"/>
              </a:solidFill>
            </a:endParaRPr>
          </a:p>
          <a:p>
            <a:pPr>
              <a:buFont typeface="Wingdings" pitchFamily="2" charset="2"/>
              <a:buChar char="Ø"/>
            </a:pPr>
            <a:r>
              <a:rPr lang="en-US" sz="2600" dirty="0" smtClean="0">
                <a:solidFill>
                  <a:srgbClr val="25165E"/>
                </a:solidFill>
              </a:rPr>
              <a:t>Allow some applicants that do not currently meet the experience and managerial requirements to qualify through a self-guided mentorship.</a:t>
            </a:r>
          </a:p>
          <a:p>
            <a:pPr>
              <a:buFont typeface="Arial" pitchFamily="34" charset="0"/>
              <a:buChar char="•"/>
            </a:pPr>
            <a:endParaRPr lang="en-US" sz="2800" dirty="0" smtClean="0"/>
          </a:p>
          <a:p>
            <a:pPr>
              <a:buFont typeface="Arial" pitchFamily="34" charset="0"/>
              <a:buChar char="•"/>
            </a:pPr>
            <a:endParaRPr lang="en-US" sz="2800" dirty="0" smtClean="0"/>
          </a:p>
          <a:p>
            <a:endParaRPr lang="en-US" sz="2800" dirty="0"/>
          </a:p>
        </p:txBody>
      </p:sp>
      <p:pic>
        <p:nvPicPr>
          <p:cNvPr id="6" name="Picture 5" descr="4515164920_eef6e63749_m.jpg"/>
          <p:cNvPicPr>
            <a:picLocks noChangeAspect="1"/>
          </p:cNvPicPr>
          <p:nvPr/>
        </p:nvPicPr>
        <p:blipFill>
          <a:blip r:embed="rId2" cstate="print"/>
          <a:stretch>
            <a:fillRect/>
          </a:stretch>
        </p:blipFill>
        <p:spPr>
          <a:xfrm>
            <a:off x="0" y="0"/>
            <a:ext cx="2133600" cy="1447800"/>
          </a:xfrm>
          <a:prstGeom prst="rect">
            <a:avLst/>
          </a:prstGeom>
        </p:spPr>
      </p:pic>
    </p:spTree>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0"/>
            <a:ext cx="7315200" cy="1447800"/>
          </a:xfrm>
          <a:solidFill>
            <a:srgbClr val="25165E"/>
          </a:solidFill>
          <a:ln>
            <a:noFill/>
          </a:ln>
        </p:spPr>
        <p:txBody>
          <a:bodyPr/>
          <a:lstStyle/>
          <a:p>
            <a:pPr algn="ctr"/>
            <a:r>
              <a:rPr lang="en-US" sz="4400" dirty="0" smtClean="0">
                <a:solidFill>
                  <a:srgbClr val="F8F8F8"/>
                </a:solidFill>
              </a:rPr>
              <a:t>In Summary: Microloans</a:t>
            </a:r>
            <a:endParaRPr lang="en-US" sz="4400" dirty="0">
              <a:solidFill>
                <a:srgbClr val="F8F8F8"/>
              </a:solidFill>
            </a:endParaRPr>
          </a:p>
        </p:txBody>
      </p:sp>
      <p:sp>
        <p:nvSpPr>
          <p:cNvPr id="4" name="Text Placeholder 3"/>
          <p:cNvSpPr>
            <a:spLocks noGrp="1"/>
          </p:cNvSpPr>
          <p:nvPr>
            <p:ph type="body" sz="half" idx="4294967295"/>
          </p:nvPr>
        </p:nvSpPr>
        <p:spPr>
          <a:xfrm>
            <a:off x="2057400" y="1600200"/>
            <a:ext cx="7086600" cy="4800600"/>
          </a:xfrm>
          <a:ln>
            <a:noFill/>
          </a:ln>
        </p:spPr>
        <p:txBody>
          <a:bodyPr/>
          <a:lstStyle/>
          <a:p>
            <a:pPr>
              <a:buNone/>
            </a:pPr>
            <a:endParaRPr lang="en-US" sz="2400" dirty="0" smtClean="0">
              <a:solidFill>
                <a:srgbClr val="25165E"/>
              </a:solidFill>
            </a:endParaRPr>
          </a:p>
          <a:p>
            <a:pPr>
              <a:buFont typeface="Wingdings" pitchFamily="2" charset="2"/>
              <a:buChar char="Ø"/>
            </a:pPr>
            <a:r>
              <a:rPr lang="en-US" sz="2600" dirty="0" smtClean="0">
                <a:solidFill>
                  <a:srgbClr val="25165E"/>
                </a:solidFill>
              </a:rPr>
              <a:t>Provide some flexibility in loan security;</a:t>
            </a:r>
          </a:p>
          <a:p>
            <a:pPr>
              <a:buFont typeface="Wingdings" pitchFamily="2" charset="2"/>
              <a:buChar char="Ø"/>
            </a:pPr>
            <a:endParaRPr lang="en-US" sz="2600" dirty="0" smtClean="0">
              <a:solidFill>
                <a:srgbClr val="25165E"/>
              </a:solidFill>
            </a:endParaRPr>
          </a:p>
          <a:p>
            <a:pPr>
              <a:buFont typeface="Wingdings" pitchFamily="2" charset="2"/>
              <a:buChar char="Ø"/>
            </a:pPr>
            <a:r>
              <a:rPr lang="en-US" sz="2600" dirty="0" smtClean="0">
                <a:solidFill>
                  <a:srgbClr val="25165E"/>
                </a:solidFill>
              </a:rPr>
              <a:t>Assist the agricultural community by creating opportunities to start new businesses;</a:t>
            </a:r>
          </a:p>
          <a:p>
            <a:pPr>
              <a:buFont typeface="Wingdings" pitchFamily="2" charset="2"/>
              <a:buChar char="Ø"/>
            </a:pPr>
            <a:endParaRPr lang="en-US" sz="2600" dirty="0" smtClean="0">
              <a:solidFill>
                <a:srgbClr val="25165E"/>
              </a:solidFill>
            </a:endParaRPr>
          </a:p>
          <a:p>
            <a:pPr>
              <a:buFont typeface="Wingdings" pitchFamily="2" charset="2"/>
              <a:buChar char="Ø"/>
            </a:pPr>
            <a:r>
              <a:rPr lang="en-US" sz="2600" dirty="0" smtClean="0">
                <a:solidFill>
                  <a:srgbClr val="25165E"/>
                </a:solidFill>
              </a:rPr>
              <a:t>Fulfill financial operating needs of</a:t>
            </a:r>
          </a:p>
          <a:p>
            <a:pPr>
              <a:buNone/>
            </a:pPr>
            <a:r>
              <a:rPr lang="en-US" sz="2600" dirty="0" smtClean="0">
                <a:solidFill>
                  <a:srgbClr val="25165E"/>
                </a:solidFill>
              </a:rPr>
              <a:t>	beginning, niche and the smallest of family farm operations.</a:t>
            </a:r>
          </a:p>
          <a:p>
            <a:pPr>
              <a:buNone/>
            </a:pPr>
            <a:endParaRPr lang="en-US" sz="2800" dirty="0" smtClean="0"/>
          </a:p>
          <a:p>
            <a:pPr>
              <a:buFont typeface="Arial" pitchFamily="34" charset="0"/>
              <a:buChar char="•"/>
            </a:pPr>
            <a:endParaRPr lang="en-US" sz="2800" dirty="0" smtClean="0"/>
          </a:p>
          <a:p>
            <a:endParaRPr lang="en-US" sz="2800" dirty="0"/>
          </a:p>
        </p:txBody>
      </p:sp>
      <p:pic>
        <p:nvPicPr>
          <p:cNvPr id="6" name="Picture 5" descr="4525803641_98fc9fb654_m.jpg"/>
          <p:cNvPicPr>
            <a:picLocks noChangeAspect="1"/>
          </p:cNvPicPr>
          <p:nvPr/>
        </p:nvPicPr>
        <p:blipFill>
          <a:blip r:embed="rId2" cstate="print"/>
          <a:stretch>
            <a:fillRect/>
          </a:stretch>
        </p:blipFill>
        <p:spPr>
          <a:xfrm>
            <a:off x="0" y="0"/>
            <a:ext cx="1828800" cy="1447800"/>
          </a:xfrm>
          <a:prstGeom prst="rect">
            <a:avLst/>
          </a:prstGeom>
        </p:spPr>
      </p:pic>
    </p:spTree>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Microloans beanstalk.jpg"/>
          <p:cNvPicPr>
            <a:picLocks noChangeAspect="1"/>
          </p:cNvPicPr>
          <p:nvPr/>
        </p:nvPicPr>
        <p:blipFill>
          <a:blip r:embed="rId3" cstate="print"/>
          <a:stretch>
            <a:fillRect/>
          </a:stretch>
        </p:blipFill>
        <p:spPr>
          <a:xfrm>
            <a:off x="0" y="838200"/>
            <a:ext cx="9144000" cy="5257800"/>
          </a:xfrm>
          <a:prstGeom prst="rect">
            <a:avLst/>
          </a:prstGeom>
        </p:spPr>
      </p:pic>
    </p:spTree>
    <p:extLst>
      <p:ext uri="{BB962C8B-B14F-4D97-AF65-F5344CB8AC3E}">
        <p14:creationId xmlns="" xmlns:p14="http://schemas.microsoft.com/office/powerpoint/2010/main" val="982259179"/>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a:solidFill>
            <a:schemeClr val="tx2"/>
          </a:solidFill>
        </p:spPr>
        <p:txBody>
          <a:bodyPr anchor="ctr"/>
          <a:lstStyle/>
          <a:p>
            <a:pPr algn="ctr"/>
            <a:r>
              <a:rPr lang="en-US" sz="4400" dirty="0" smtClean="0">
                <a:solidFill>
                  <a:schemeClr val="bg1"/>
                </a:solidFill>
                <a:latin typeface="Tahoma" pitchFamily="34" charset="0"/>
                <a:ea typeface="Tahoma" pitchFamily="34" charset="0"/>
                <a:cs typeface="Tahoma" pitchFamily="34" charset="0"/>
              </a:rPr>
              <a:t>Who is FSA</a:t>
            </a:r>
            <a:endParaRPr lang="en-US" sz="4400" dirty="0">
              <a:solidFill>
                <a:schemeClr val="bg1"/>
              </a:solidFill>
              <a:latin typeface="Tahoma" pitchFamily="34" charset="0"/>
              <a:ea typeface="Tahoma" pitchFamily="34" charset="0"/>
              <a:cs typeface="Tahoma" pitchFamily="34" charset="0"/>
            </a:endParaRPr>
          </a:p>
        </p:txBody>
      </p:sp>
      <p:sp>
        <p:nvSpPr>
          <p:cNvPr id="4" name="Text Placeholder 3"/>
          <p:cNvSpPr>
            <a:spLocks noGrp="1"/>
          </p:cNvSpPr>
          <p:nvPr>
            <p:ph type="body" sz="half" idx="2"/>
          </p:nvPr>
        </p:nvSpPr>
        <p:spPr>
          <a:xfrm>
            <a:off x="228600" y="990600"/>
            <a:ext cx="8686800" cy="4267200"/>
          </a:xfrm>
        </p:spPr>
        <p:txBody>
          <a:bodyPr>
            <a:normAutofit/>
          </a:bodyPr>
          <a:lstStyle/>
          <a:p>
            <a:endParaRPr lang="en-US" sz="2400" dirty="0" smtClean="0">
              <a:solidFill>
                <a:schemeClr val="tx2"/>
              </a:solidFill>
              <a:latin typeface="Tahoma" pitchFamily="34" charset="0"/>
              <a:ea typeface="Tahoma" pitchFamily="34" charset="0"/>
              <a:cs typeface="Tahoma" pitchFamily="34" charset="0"/>
            </a:endParaRPr>
          </a:p>
          <a:p>
            <a:r>
              <a:rPr lang="en-US" sz="2600" dirty="0" smtClean="0">
                <a:solidFill>
                  <a:schemeClr val="tx2"/>
                </a:solidFill>
                <a:latin typeface="Tahoma" pitchFamily="34" charset="0"/>
                <a:ea typeface="Tahoma" pitchFamily="34" charset="0"/>
                <a:cs typeface="Tahoma" pitchFamily="34" charset="0"/>
              </a:rPr>
              <a:t>The Farm Service Agency (FSA), is an agency within the United States Department of Agriculture (USDA).  </a:t>
            </a:r>
          </a:p>
          <a:p>
            <a:r>
              <a:rPr lang="en-US" sz="2600" dirty="0" smtClean="0">
                <a:solidFill>
                  <a:schemeClr val="tx2"/>
                </a:solidFill>
                <a:latin typeface="Tahoma" pitchFamily="34" charset="0"/>
                <a:cs typeface="Tahoma" pitchFamily="34" charset="0"/>
              </a:rPr>
              <a:t>FSA’s Farm Loan Programs (FLP) can provide credit to agricultural producers who are unable to obtain private, commercial credit.  FSA places special emphasis on providing loans to beginning, minority and women farmers and ranchers. </a:t>
            </a:r>
            <a:endParaRPr lang="en-US" sz="2600" dirty="0" smtClean="0">
              <a:solidFill>
                <a:schemeClr val="tx2"/>
              </a:solidFill>
              <a:latin typeface="Tahoma" pitchFamily="34" charset="0"/>
              <a:ea typeface="Tahoma" pitchFamily="34" charset="0"/>
              <a:cs typeface="Tahoma" pitchFamily="34" charset="0"/>
            </a:endParaRPr>
          </a:p>
          <a:p>
            <a:endParaRPr lang="en-US" dirty="0" smtClean="0"/>
          </a:p>
        </p:txBody>
      </p:sp>
      <p:pic>
        <p:nvPicPr>
          <p:cNvPr id="6" name="Picture 5" descr="FSA_masthead_logo.jpg"/>
          <p:cNvPicPr>
            <a:picLocks noChangeAspect="1"/>
          </p:cNvPicPr>
          <p:nvPr/>
        </p:nvPicPr>
        <p:blipFill>
          <a:blip r:embed="rId3" cstate="print"/>
          <a:stretch>
            <a:fillRect/>
          </a:stretch>
        </p:blipFill>
        <p:spPr>
          <a:xfrm>
            <a:off x="0" y="5410200"/>
            <a:ext cx="9144000" cy="1447800"/>
          </a:xfrm>
          <a:prstGeom prst="rect">
            <a:avLst/>
          </a:prstGeom>
        </p:spPr>
      </p:pic>
    </p:spTree>
    <p:extLst>
      <p:ext uri="{BB962C8B-B14F-4D97-AF65-F5344CB8AC3E}">
        <p14:creationId xmlns="" xmlns:p14="http://schemas.microsoft.com/office/powerpoint/2010/main" val="3755301003"/>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a:solidFill>
            <a:schemeClr val="tx2"/>
          </a:solidFill>
        </p:spPr>
        <p:txBody>
          <a:bodyPr anchor="ctr">
            <a:normAutofit fontScale="90000"/>
          </a:bodyPr>
          <a:lstStyle/>
          <a:p>
            <a:pPr algn="ctr"/>
            <a:r>
              <a:rPr lang="en-US" sz="4400" dirty="0" smtClean="0">
                <a:solidFill>
                  <a:schemeClr val="bg1"/>
                </a:solidFill>
                <a:latin typeface="Tahoma" pitchFamily="34" charset="0"/>
                <a:ea typeface="Tahoma" pitchFamily="34" charset="0"/>
                <a:cs typeface="Tahoma" pitchFamily="34" charset="0"/>
              </a:rPr>
              <a:t>An Introduction to FSA Farm Loans</a:t>
            </a:r>
            <a:endParaRPr lang="en-US" sz="4400" dirty="0">
              <a:solidFill>
                <a:schemeClr val="bg1"/>
              </a:solidFill>
              <a:latin typeface="Tahoma" pitchFamily="34" charset="0"/>
              <a:ea typeface="Tahoma" pitchFamily="34" charset="0"/>
              <a:cs typeface="Tahoma" pitchFamily="34" charset="0"/>
            </a:endParaRPr>
          </a:p>
        </p:txBody>
      </p:sp>
      <p:sp>
        <p:nvSpPr>
          <p:cNvPr id="4" name="Text Placeholder 3"/>
          <p:cNvSpPr>
            <a:spLocks noGrp="1"/>
          </p:cNvSpPr>
          <p:nvPr>
            <p:ph type="body" sz="half" idx="2"/>
          </p:nvPr>
        </p:nvSpPr>
        <p:spPr>
          <a:xfrm>
            <a:off x="3581400" y="1219200"/>
            <a:ext cx="5562600" cy="5334000"/>
          </a:xfrm>
        </p:spPr>
        <p:txBody>
          <a:bodyPr>
            <a:normAutofit/>
          </a:bodyPr>
          <a:lstStyle/>
          <a:p>
            <a:pPr>
              <a:buFont typeface="Wingdings" pitchFamily="2" charset="2"/>
              <a:buChar char="Ø"/>
            </a:pPr>
            <a:r>
              <a:rPr lang="en-US" sz="2400" dirty="0" smtClean="0">
                <a:latin typeface="Tahoma" pitchFamily="34" charset="0"/>
                <a:cs typeface="Tahoma" pitchFamily="34" charset="0"/>
              </a:rPr>
              <a:t> </a:t>
            </a:r>
            <a:r>
              <a:rPr lang="en-US" sz="2400" dirty="0" smtClean="0">
                <a:solidFill>
                  <a:schemeClr val="tx2"/>
                </a:solidFill>
                <a:latin typeface="Tahoma" pitchFamily="34" charset="0"/>
                <a:cs typeface="Tahoma" pitchFamily="34" charset="0"/>
              </a:rPr>
              <a:t>If you are a farmer or rancher who is unable to obtain credit from another lender to start, purchase, sustain, or expand your family farm you may be able to get a loan through FSA’s Farm Loan Programs.</a:t>
            </a:r>
          </a:p>
          <a:p>
            <a:endParaRPr lang="en-US" sz="2400" dirty="0" smtClean="0">
              <a:solidFill>
                <a:srgbClr val="FF0000"/>
              </a:solidFill>
              <a:latin typeface="Tahoma" pitchFamily="34" charset="0"/>
              <a:cs typeface="Tahoma" pitchFamily="34" charset="0"/>
            </a:endParaRPr>
          </a:p>
          <a:p>
            <a:pPr>
              <a:buFont typeface="Wingdings" pitchFamily="2" charset="2"/>
              <a:buChar char="Ø"/>
            </a:pPr>
            <a:r>
              <a:rPr lang="en-US" sz="2400" dirty="0" smtClean="0">
                <a:solidFill>
                  <a:schemeClr val="tx2"/>
                </a:solidFill>
                <a:latin typeface="Tahoma" pitchFamily="34" charset="0"/>
                <a:cs typeface="Tahoma" pitchFamily="34" charset="0"/>
              </a:rPr>
              <a:t> FSA has different types of loans depending on your current situation and what you need the loan for.  FSA loan </a:t>
            </a:r>
            <a:r>
              <a:rPr lang="en-US" sz="2400" dirty="0">
                <a:solidFill>
                  <a:schemeClr val="tx2"/>
                </a:solidFill>
                <a:latin typeface="Tahoma" pitchFamily="34" charset="0"/>
                <a:cs typeface="Tahoma" pitchFamily="34" charset="0"/>
              </a:rPr>
              <a:t>officers </a:t>
            </a:r>
            <a:r>
              <a:rPr lang="en-US" sz="2400" dirty="0" smtClean="0">
                <a:solidFill>
                  <a:schemeClr val="tx2"/>
                </a:solidFill>
                <a:latin typeface="Tahoma" pitchFamily="34" charset="0"/>
                <a:cs typeface="Tahoma" pitchFamily="34" charset="0"/>
              </a:rPr>
              <a:t>are available to answer your questions and to help with the application process. </a:t>
            </a:r>
          </a:p>
          <a:p>
            <a:endParaRPr lang="en-US" sz="2400" dirty="0" smtClean="0">
              <a:solidFill>
                <a:schemeClr val="tx2"/>
              </a:solidFill>
              <a:latin typeface="Tahoma" pitchFamily="34" charset="0"/>
              <a:cs typeface="Tahoma" pitchFamily="34" charset="0"/>
            </a:endParaRPr>
          </a:p>
        </p:txBody>
      </p:sp>
      <p:pic>
        <p:nvPicPr>
          <p:cNvPr id="5" name="Picture 4" descr="FSA_masthead_logo.jpg"/>
          <p:cNvPicPr>
            <a:picLocks noChangeAspect="1"/>
          </p:cNvPicPr>
          <p:nvPr/>
        </p:nvPicPr>
        <p:blipFill>
          <a:blip r:embed="rId3" cstate="print"/>
          <a:stretch>
            <a:fillRect/>
          </a:stretch>
        </p:blipFill>
        <p:spPr>
          <a:xfrm>
            <a:off x="0" y="990600"/>
            <a:ext cx="3429000" cy="5867400"/>
          </a:xfrm>
          <a:prstGeom prst="rect">
            <a:avLst/>
          </a:prstGeom>
        </p:spPr>
      </p:pic>
    </p:spTree>
    <p:extLst>
      <p:ext uri="{BB962C8B-B14F-4D97-AF65-F5344CB8AC3E}">
        <p14:creationId xmlns="" xmlns:p14="http://schemas.microsoft.com/office/powerpoint/2010/main" val="3755301003"/>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a:solidFill>
            <a:schemeClr val="tx2"/>
          </a:solidFill>
        </p:spPr>
        <p:txBody>
          <a:bodyPr anchor="ctr">
            <a:normAutofit fontScale="90000"/>
          </a:bodyPr>
          <a:lstStyle/>
          <a:p>
            <a:pPr algn="ctr"/>
            <a:r>
              <a:rPr lang="en-US" sz="4400" dirty="0" smtClean="0">
                <a:solidFill>
                  <a:schemeClr val="bg1"/>
                </a:solidFill>
                <a:latin typeface="Tahoma" pitchFamily="34" charset="0"/>
                <a:ea typeface="Tahoma" pitchFamily="34" charset="0"/>
                <a:cs typeface="Tahoma" pitchFamily="34" charset="0"/>
              </a:rPr>
              <a:t>What Type of Loans are Available</a:t>
            </a:r>
            <a:endParaRPr lang="en-US" sz="4400" dirty="0">
              <a:solidFill>
                <a:schemeClr val="bg1"/>
              </a:solidFill>
              <a:latin typeface="Tahoma" pitchFamily="34" charset="0"/>
              <a:ea typeface="Tahoma" pitchFamily="34" charset="0"/>
              <a:cs typeface="Tahoma" pitchFamily="34" charset="0"/>
            </a:endParaRPr>
          </a:p>
        </p:txBody>
      </p:sp>
      <p:sp>
        <p:nvSpPr>
          <p:cNvPr id="4" name="Text Placeholder 3"/>
          <p:cNvSpPr>
            <a:spLocks noGrp="1"/>
          </p:cNvSpPr>
          <p:nvPr>
            <p:ph type="body" sz="half" idx="2"/>
          </p:nvPr>
        </p:nvSpPr>
        <p:spPr>
          <a:xfrm>
            <a:off x="3581400" y="1219200"/>
            <a:ext cx="5562600" cy="5334000"/>
          </a:xfrm>
        </p:spPr>
        <p:txBody>
          <a:bodyPr>
            <a:normAutofit/>
          </a:bodyPr>
          <a:lstStyle/>
          <a:p>
            <a:r>
              <a:rPr lang="en-US" sz="2600" dirty="0" smtClean="0">
                <a:solidFill>
                  <a:schemeClr val="tx2"/>
                </a:solidFill>
                <a:latin typeface="Tahoma" pitchFamily="34" charset="0"/>
                <a:cs typeface="Tahoma" pitchFamily="34" charset="0"/>
              </a:rPr>
              <a:t>Farm ownership, operating, and conservation loans are available under the Guaranteed Loan Program. Farm ownership, operating, emergency, and conservation loans are available under the Direct Loan Program. </a:t>
            </a:r>
          </a:p>
          <a:p>
            <a:r>
              <a:rPr lang="en-US" sz="2600" dirty="0" smtClean="0">
                <a:solidFill>
                  <a:schemeClr val="tx2"/>
                </a:solidFill>
                <a:latin typeface="Tahoma" pitchFamily="34" charset="0"/>
                <a:cs typeface="Tahoma" pitchFamily="34" charset="0"/>
              </a:rPr>
              <a:t>FSA offers two types of guarantees under the Land Contract Guarantee Program.</a:t>
            </a:r>
          </a:p>
        </p:txBody>
      </p:sp>
      <p:pic>
        <p:nvPicPr>
          <p:cNvPr id="5" name="Picture 4" descr="FSA_masthead_logo.jpg"/>
          <p:cNvPicPr>
            <a:picLocks noChangeAspect="1"/>
          </p:cNvPicPr>
          <p:nvPr/>
        </p:nvPicPr>
        <p:blipFill>
          <a:blip r:embed="rId3" cstate="print"/>
          <a:stretch>
            <a:fillRect/>
          </a:stretch>
        </p:blipFill>
        <p:spPr>
          <a:xfrm>
            <a:off x="0" y="990600"/>
            <a:ext cx="3429000" cy="5867400"/>
          </a:xfrm>
          <a:prstGeom prst="rect">
            <a:avLst/>
          </a:prstGeom>
        </p:spPr>
      </p:pic>
    </p:spTree>
    <p:extLst>
      <p:ext uri="{BB962C8B-B14F-4D97-AF65-F5344CB8AC3E}">
        <p14:creationId xmlns="" xmlns:p14="http://schemas.microsoft.com/office/powerpoint/2010/main" val="3755301003"/>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bwMode="white">
          <a:xfrm>
            <a:off x="0" y="0"/>
            <a:ext cx="9144000" cy="68580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lr>
                <a:srgbClr val="5F5F5F"/>
              </a:buClr>
              <a:buSzPct val="75000"/>
              <a:buFont typeface="Wingdings" pitchFamily="2" charset="2"/>
              <a:buChar char="n"/>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Clr>
                <a:srgbClr val="5F5F5F"/>
              </a:buClr>
              <a:buSzPct val="75000"/>
              <a:buFont typeface="Wingdings" pitchFamily="2" charset="2"/>
              <a:buChar char="n"/>
              <a:defRPr kumimoji="1" sz="2400">
                <a:solidFill>
                  <a:schemeClr val="tx1"/>
                </a:solidFill>
                <a:latin typeface="+mn-lt"/>
              </a:defRPr>
            </a:lvl2pPr>
            <a:lvl3pPr marL="1143000" indent="-228600" algn="l" rtl="0" eaLnBrk="1" fontAlgn="base" hangingPunct="1">
              <a:spcBef>
                <a:spcPct val="20000"/>
              </a:spcBef>
              <a:spcAft>
                <a:spcPct val="0"/>
              </a:spcAft>
              <a:buClr>
                <a:srgbClr val="5F5F5F"/>
              </a:buClr>
              <a:buSzPct val="75000"/>
              <a:buFont typeface="Wingdings" pitchFamily="2" charset="2"/>
              <a:buChar char="n"/>
              <a:defRPr kumimoji="1" sz="2000">
                <a:solidFill>
                  <a:schemeClr val="tx1"/>
                </a:solidFill>
                <a:latin typeface="+mn-lt"/>
              </a:defRPr>
            </a:lvl3pPr>
            <a:lvl4pPr marL="16002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4pPr>
            <a:lvl5pPr marL="20574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5pPr>
            <a:lvl6pPr marL="25146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6pPr>
            <a:lvl7pPr marL="29718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7pPr>
            <a:lvl8pPr marL="34290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8pPr>
            <a:lvl9pPr marL="38862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9pPr>
          </a:lstStyle>
          <a:p>
            <a:pPr>
              <a:buNone/>
            </a:pPr>
            <a:endParaRPr lang="en-US" dirty="0" smtClean="0">
              <a:solidFill>
                <a:schemeClr val="tx2"/>
              </a:solidFill>
            </a:endParaRPr>
          </a:p>
          <a:p>
            <a:pPr>
              <a:buNone/>
            </a:pPr>
            <a:r>
              <a:rPr lang="en-US" sz="2500" dirty="0" smtClean="0">
                <a:solidFill>
                  <a:schemeClr val="tx2"/>
                </a:solidFill>
              </a:rPr>
              <a:t/>
            </a:r>
            <a:br>
              <a:rPr lang="en-US" sz="2500" dirty="0" smtClean="0">
                <a:solidFill>
                  <a:schemeClr val="tx2"/>
                </a:solidFill>
              </a:rPr>
            </a:br>
            <a:endParaRPr lang="en-US" sz="2500" dirty="0" smtClean="0">
              <a:solidFill>
                <a:schemeClr val="tx2"/>
              </a:solidFill>
            </a:endParaRPr>
          </a:p>
          <a:p>
            <a:endParaRPr lang="en-US" sz="2400" dirty="0" smtClean="0"/>
          </a:p>
          <a:p>
            <a:endParaRPr lang="en-US" dirty="0" smtClean="0"/>
          </a:p>
          <a:p>
            <a:endParaRPr lang="en-US" dirty="0" smtClean="0"/>
          </a:p>
          <a:p>
            <a:endParaRPr lang="en-US" dirty="0" smtClean="0"/>
          </a:p>
          <a:p>
            <a:endParaRPr lang="en-US" dirty="0" smtClean="0"/>
          </a:p>
          <a:p>
            <a:pPr>
              <a:buNone/>
            </a:pPr>
            <a:endParaRPr lang="en-US" dirty="0" smtClean="0"/>
          </a:p>
          <a:p>
            <a:endParaRPr lang="en-US" dirty="0"/>
          </a:p>
        </p:txBody>
      </p:sp>
      <p:sp>
        <p:nvSpPr>
          <p:cNvPr id="5" name="TextBox 4"/>
          <p:cNvSpPr txBox="1"/>
          <p:nvPr/>
        </p:nvSpPr>
        <p:spPr>
          <a:xfrm>
            <a:off x="0" y="0"/>
            <a:ext cx="9144000" cy="7109639"/>
          </a:xfrm>
          <a:prstGeom prst="rect">
            <a:avLst/>
          </a:prstGeom>
          <a:solidFill>
            <a:schemeClr val="bg1"/>
          </a:solidFill>
        </p:spPr>
        <p:txBody>
          <a:bodyPr wrap="square" rtlCol="0">
            <a:spAutoFit/>
          </a:bodyPr>
          <a:lstStyle/>
          <a:p>
            <a:pPr algn="ctr"/>
            <a:r>
              <a:rPr lang="en-US" b="1" dirty="0" smtClean="0">
                <a:latin typeface="Tahoma" pitchFamily="34" charset="0"/>
                <a:cs typeface="Tahoma" pitchFamily="34" charset="0"/>
              </a:rPr>
              <a:t>Farm Loan Programs Information Chart</a:t>
            </a:r>
          </a:p>
          <a:p>
            <a:pPr algn="ctr"/>
            <a:endParaRPr lang="en-US" b="1" dirty="0" smtClean="0">
              <a:latin typeface="Tahoma" pitchFamily="34" charset="0"/>
              <a:cs typeface="Tahoma" pitchFamily="34" charset="0"/>
            </a:endParaRPr>
          </a:p>
          <a:p>
            <a:pPr algn="ctr"/>
            <a:endParaRPr lang="en-US" b="1" dirty="0" smtClean="0">
              <a:latin typeface="Tahoma" pitchFamily="34" charset="0"/>
              <a:cs typeface="Tahoma" pitchFamily="34" charset="0"/>
            </a:endParaRPr>
          </a:p>
          <a:p>
            <a:pPr algn="ctr"/>
            <a:endParaRPr lang="en-US" b="1" dirty="0" smtClean="0">
              <a:latin typeface="Tahoma" pitchFamily="34" charset="0"/>
              <a:cs typeface="Tahoma" pitchFamily="34" charset="0"/>
            </a:endParaRPr>
          </a:p>
          <a:p>
            <a:pPr algn="ctr"/>
            <a:endParaRPr lang="en-US" b="1" dirty="0" smtClean="0">
              <a:latin typeface="Tahoma" pitchFamily="34" charset="0"/>
              <a:cs typeface="Tahoma" pitchFamily="34" charset="0"/>
            </a:endParaRPr>
          </a:p>
          <a:p>
            <a:pPr algn="ctr"/>
            <a:endParaRPr lang="en-US" b="1" dirty="0" smtClean="0">
              <a:latin typeface="Tahoma" pitchFamily="34" charset="0"/>
              <a:cs typeface="Tahoma" pitchFamily="34" charset="0"/>
            </a:endParaRPr>
          </a:p>
          <a:p>
            <a:pPr algn="ctr"/>
            <a:endParaRPr lang="en-US" b="1" dirty="0" smtClean="0">
              <a:latin typeface="Tahoma" pitchFamily="34" charset="0"/>
              <a:cs typeface="Tahoma" pitchFamily="34" charset="0"/>
            </a:endParaRPr>
          </a:p>
          <a:p>
            <a:pPr algn="ctr"/>
            <a:endParaRPr lang="en-US" b="1" dirty="0" smtClean="0">
              <a:latin typeface="Tahoma" pitchFamily="34" charset="0"/>
              <a:cs typeface="Tahoma" pitchFamily="34" charset="0"/>
            </a:endParaRPr>
          </a:p>
          <a:p>
            <a:pPr algn="ctr"/>
            <a:endParaRPr lang="en-US" b="1" dirty="0" smtClean="0">
              <a:latin typeface="Tahoma" pitchFamily="34" charset="0"/>
              <a:cs typeface="Tahoma" pitchFamily="34" charset="0"/>
            </a:endParaRPr>
          </a:p>
          <a:p>
            <a:pPr algn="ctr"/>
            <a:endParaRPr lang="en-US" b="1" dirty="0" smtClean="0">
              <a:latin typeface="Tahoma" pitchFamily="34" charset="0"/>
              <a:cs typeface="Tahoma" pitchFamily="34" charset="0"/>
            </a:endParaRPr>
          </a:p>
          <a:p>
            <a:pPr algn="ctr"/>
            <a:endParaRPr lang="en-US" b="1" dirty="0" smtClean="0">
              <a:latin typeface="Tahoma" pitchFamily="34" charset="0"/>
              <a:cs typeface="Tahoma" pitchFamily="34" charset="0"/>
            </a:endParaRPr>
          </a:p>
          <a:p>
            <a:pPr algn="ctr"/>
            <a:endParaRPr lang="en-US" b="1" dirty="0" smtClean="0">
              <a:latin typeface="Tahoma" pitchFamily="34" charset="0"/>
              <a:cs typeface="Tahoma" pitchFamily="34" charset="0"/>
            </a:endParaRPr>
          </a:p>
          <a:p>
            <a:pPr algn="ctr"/>
            <a:endParaRPr lang="en-US" b="1" dirty="0" smtClean="0">
              <a:latin typeface="Tahoma" pitchFamily="34" charset="0"/>
              <a:cs typeface="Tahoma" pitchFamily="34" charset="0"/>
            </a:endParaRPr>
          </a:p>
          <a:p>
            <a:pPr algn="ctr"/>
            <a:endParaRPr lang="en-US" b="1" dirty="0" smtClean="0">
              <a:latin typeface="Tahoma" pitchFamily="34" charset="0"/>
              <a:cs typeface="Tahoma" pitchFamily="34" charset="0"/>
            </a:endParaRPr>
          </a:p>
          <a:p>
            <a:pPr algn="ctr"/>
            <a:endParaRPr lang="en-US" b="1" dirty="0" smtClean="0">
              <a:latin typeface="Tahoma" pitchFamily="34" charset="0"/>
              <a:cs typeface="Tahoma" pitchFamily="34" charset="0"/>
            </a:endParaRPr>
          </a:p>
          <a:p>
            <a:pPr algn="ctr"/>
            <a:endParaRPr lang="en-US" b="1" dirty="0" smtClean="0">
              <a:latin typeface="Tahoma" pitchFamily="34" charset="0"/>
              <a:cs typeface="Tahoma" pitchFamily="34" charset="0"/>
            </a:endParaRPr>
          </a:p>
          <a:p>
            <a:pPr algn="ctr"/>
            <a:endParaRPr lang="en-US" b="1" dirty="0" smtClean="0">
              <a:latin typeface="Tahoma" pitchFamily="34" charset="0"/>
              <a:cs typeface="Tahoma" pitchFamily="34" charset="0"/>
            </a:endParaRPr>
          </a:p>
          <a:p>
            <a:pPr algn="ctr"/>
            <a:endParaRPr lang="en-US" b="1" dirty="0" smtClean="0">
              <a:latin typeface="Tahoma" pitchFamily="34" charset="0"/>
              <a:cs typeface="Tahoma" pitchFamily="34" charset="0"/>
            </a:endParaRPr>
          </a:p>
          <a:p>
            <a:pPr algn="ctr"/>
            <a:endParaRPr lang="en-US" dirty="0">
              <a:latin typeface="Tahoma" pitchFamily="34" charset="0"/>
              <a:cs typeface="Tahoma" pitchFamily="34" charset="0"/>
            </a:endParaRPr>
          </a:p>
        </p:txBody>
      </p:sp>
      <p:graphicFrame>
        <p:nvGraphicFramePr>
          <p:cNvPr id="7" name="Table 6"/>
          <p:cNvGraphicFramePr>
            <a:graphicFrameLocks noGrp="1"/>
          </p:cNvGraphicFramePr>
          <p:nvPr/>
        </p:nvGraphicFramePr>
        <p:xfrm>
          <a:off x="152401" y="533400"/>
          <a:ext cx="8839200" cy="6172200"/>
        </p:xfrm>
        <a:graphic>
          <a:graphicData uri="http://schemas.openxmlformats.org/drawingml/2006/table">
            <a:tbl>
              <a:tblPr/>
              <a:tblGrid>
                <a:gridCol w="2809358"/>
                <a:gridCol w="2809358"/>
                <a:gridCol w="3220484"/>
              </a:tblGrid>
              <a:tr h="308610">
                <a:tc>
                  <a:txBody>
                    <a:bodyPr/>
                    <a:lstStyle/>
                    <a:p>
                      <a:pPr marL="0" marR="0" algn="ctr">
                        <a:lnSpc>
                          <a:spcPct val="115000"/>
                        </a:lnSpc>
                        <a:spcBef>
                          <a:spcPts val="0"/>
                        </a:spcBef>
                        <a:spcAft>
                          <a:spcPts val="0"/>
                        </a:spcAft>
                      </a:pPr>
                      <a:r>
                        <a:rPr lang="en-US" sz="1600" b="1" dirty="0">
                          <a:solidFill>
                            <a:srgbClr val="C0504D"/>
                          </a:solidFill>
                          <a:latin typeface="Tahoma"/>
                          <a:ea typeface="Calibri"/>
                          <a:cs typeface="Times New Roman"/>
                        </a:rPr>
                        <a:t>Type of Loan</a:t>
                      </a:r>
                      <a:endParaRPr lang="en-US" sz="1600" dirty="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1600" b="1" dirty="0">
                          <a:solidFill>
                            <a:srgbClr val="C0504D"/>
                          </a:solidFill>
                          <a:latin typeface="Tahoma"/>
                          <a:ea typeface="Calibri"/>
                          <a:cs typeface="Times New Roman"/>
                        </a:rPr>
                        <a:t>Maximum Loan Amount</a:t>
                      </a:r>
                      <a:endParaRPr lang="en-US" sz="1600" dirty="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1600" b="1" dirty="0">
                          <a:solidFill>
                            <a:srgbClr val="C0504D"/>
                          </a:solidFill>
                          <a:latin typeface="Tahoma"/>
                          <a:ea typeface="Calibri"/>
                          <a:cs typeface="Times New Roman"/>
                        </a:rPr>
                        <a:t>Rates and Terms</a:t>
                      </a:r>
                      <a:endParaRPr lang="en-US" sz="1600" dirty="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r>
              <a:tr h="617220">
                <a:tc>
                  <a:txBody>
                    <a:bodyPr/>
                    <a:lstStyle/>
                    <a:p>
                      <a:pPr marL="0" marR="0">
                        <a:lnSpc>
                          <a:spcPct val="115000"/>
                        </a:lnSpc>
                        <a:spcBef>
                          <a:spcPts val="0"/>
                        </a:spcBef>
                        <a:spcAft>
                          <a:spcPts val="0"/>
                        </a:spcAft>
                      </a:pPr>
                      <a:r>
                        <a:rPr lang="en-US" sz="1600" dirty="0">
                          <a:solidFill>
                            <a:srgbClr val="4F81BD"/>
                          </a:solidFill>
                          <a:latin typeface="Tahoma"/>
                          <a:ea typeface="Calibri"/>
                          <a:cs typeface="Times New Roman"/>
                        </a:rPr>
                        <a:t>Direct Farm Ownership</a:t>
                      </a:r>
                      <a:endParaRPr lang="en-US" sz="1600" dirty="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600">
                          <a:solidFill>
                            <a:srgbClr val="4F81BD"/>
                          </a:solidFill>
                          <a:latin typeface="Tahoma"/>
                          <a:ea typeface="Calibri"/>
                          <a:cs typeface="Times New Roman"/>
                        </a:rPr>
                        <a:t>$300,000</a:t>
                      </a:r>
                      <a:endParaRPr lang="en-US" sz="160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c>
                  <a:txBody>
                    <a:bodyPr/>
                    <a:lstStyle/>
                    <a:p>
                      <a:pPr marL="342900" marR="0" lvl="0" indent="-342900">
                        <a:lnSpc>
                          <a:spcPct val="115000"/>
                        </a:lnSpc>
                        <a:spcBef>
                          <a:spcPts val="0"/>
                        </a:spcBef>
                        <a:spcAft>
                          <a:spcPts val="0"/>
                        </a:spcAft>
                        <a:buFont typeface="Symbol"/>
                        <a:buChar char=""/>
                      </a:pPr>
                      <a:r>
                        <a:rPr lang="en-US" sz="1600">
                          <a:solidFill>
                            <a:srgbClr val="4F81BD"/>
                          </a:solidFill>
                          <a:latin typeface="Tahoma"/>
                          <a:ea typeface="Calibri"/>
                          <a:cs typeface="Times New Roman"/>
                        </a:rPr>
                        <a:t>Term: Up to 40 years</a:t>
                      </a:r>
                      <a:endParaRPr lang="en-US" sz="160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600">
                          <a:solidFill>
                            <a:srgbClr val="4F81BD"/>
                          </a:solidFill>
                          <a:latin typeface="Tahoma"/>
                          <a:ea typeface="Calibri"/>
                          <a:cs typeface="Times New Roman"/>
                        </a:rPr>
                        <a:t>Interest rate: fixed</a:t>
                      </a:r>
                      <a:r>
                        <a:rPr lang="en-US" sz="1600">
                          <a:solidFill>
                            <a:srgbClr val="FF0000"/>
                          </a:solidFill>
                          <a:latin typeface="Tahoma"/>
                          <a:ea typeface="Calibri"/>
                          <a:cs typeface="Times New Roman"/>
                        </a:rPr>
                        <a:t>**</a:t>
                      </a:r>
                      <a:endParaRPr lang="en-US" sz="160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r>
              <a:tr h="1851660">
                <a:tc>
                  <a:txBody>
                    <a:bodyPr/>
                    <a:lstStyle/>
                    <a:p>
                      <a:pPr marL="0" marR="0">
                        <a:lnSpc>
                          <a:spcPct val="115000"/>
                        </a:lnSpc>
                        <a:spcBef>
                          <a:spcPts val="0"/>
                        </a:spcBef>
                        <a:spcAft>
                          <a:spcPts val="0"/>
                        </a:spcAft>
                      </a:pPr>
                      <a:r>
                        <a:rPr lang="en-US" sz="1600" dirty="0">
                          <a:solidFill>
                            <a:srgbClr val="4F81BD"/>
                          </a:solidFill>
                          <a:latin typeface="Tahoma"/>
                          <a:ea typeface="Calibri"/>
                          <a:cs typeface="Times New Roman"/>
                        </a:rPr>
                        <a:t>Direct Down Payment</a:t>
                      </a:r>
                      <a:endParaRPr lang="en-US" sz="1600" dirty="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600" dirty="0">
                          <a:solidFill>
                            <a:srgbClr val="4F81BD"/>
                          </a:solidFill>
                          <a:latin typeface="Tahoma"/>
                          <a:ea typeface="Calibri"/>
                          <a:cs typeface="Times New Roman"/>
                        </a:rPr>
                        <a:t>The lowest of the following:</a:t>
                      </a:r>
                      <a:endParaRPr lang="en-US" sz="16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600" dirty="0">
                          <a:solidFill>
                            <a:srgbClr val="4F81BD"/>
                          </a:solidFill>
                          <a:latin typeface="Tahoma"/>
                          <a:ea typeface="Calibri"/>
                          <a:cs typeface="Times New Roman"/>
                        </a:rPr>
                        <a:t>45% of the farm or ranch purchase price</a:t>
                      </a:r>
                      <a:endParaRPr lang="en-US" sz="16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600" dirty="0">
                          <a:solidFill>
                            <a:srgbClr val="4F81BD"/>
                          </a:solidFill>
                          <a:latin typeface="Tahoma"/>
                          <a:ea typeface="Calibri"/>
                          <a:cs typeface="Times New Roman"/>
                        </a:rPr>
                        <a:t>45% of the appraised value</a:t>
                      </a:r>
                      <a:endParaRPr lang="en-US" sz="16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600" dirty="0">
                          <a:solidFill>
                            <a:srgbClr val="4F81BD"/>
                          </a:solidFill>
                          <a:latin typeface="Tahoma"/>
                          <a:ea typeface="Calibri"/>
                          <a:cs typeface="Times New Roman"/>
                        </a:rPr>
                        <a:t>$500,000</a:t>
                      </a:r>
                      <a:endParaRPr lang="en-US" sz="1600" dirty="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c>
                  <a:txBody>
                    <a:bodyPr/>
                    <a:lstStyle/>
                    <a:p>
                      <a:pPr marL="342900" marR="0" lvl="0" indent="-342900">
                        <a:lnSpc>
                          <a:spcPct val="115000"/>
                        </a:lnSpc>
                        <a:spcBef>
                          <a:spcPts val="0"/>
                        </a:spcBef>
                        <a:spcAft>
                          <a:spcPts val="0"/>
                        </a:spcAft>
                        <a:buFont typeface="Symbol"/>
                        <a:buChar char=""/>
                      </a:pPr>
                      <a:r>
                        <a:rPr lang="en-US" sz="1600" dirty="0">
                          <a:solidFill>
                            <a:srgbClr val="4F81BD"/>
                          </a:solidFill>
                          <a:latin typeface="Tahoma"/>
                          <a:ea typeface="Calibri"/>
                          <a:cs typeface="Times New Roman"/>
                        </a:rPr>
                        <a:t>Term: Up to 20 years</a:t>
                      </a:r>
                      <a:endParaRPr lang="en-US" sz="16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600" dirty="0">
                          <a:solidFill>
                            <a:srgbClr val="4F81BD"/>
                          </a:solidFill>
                          <a:latin typeface="Tahoma"/>
                          <a:ea typeface="Calibri"/>
                          <a:cs typeface="Times New Roman"/>
                        </a:rPr>
                        <a:t>Interest rate: fixed</a:t>
                      </a:r>
                      <a:r>
                        <a:rPr lang="en-US" sz="1600" dirty="0">
                          <a:solidFill>
                            <a:srgbClr val="FF0000"/>
                          </a:solidFill>
                          <a:latin typeface="Tahoma"/>
                          <a:ea typeface="Calibri"/>
                          <a:cs typeface="Times New Roman"/>
                        </a:rPr>
                        <a:t>**</a:t>
                      </a:r>
                      <a:endParaRPr lang="en-US" sz="1600" dirty="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r>
              <a:tr h="617220">
                <a:tc>
                  <a:txBody>
                    <a:bodyPr/>
                    <a:lstStyle/>
                    <a:p>
                      <a:pPr marL="0" marR="0">
                        <a:lnSpc>
                          <a:spcPct val="115000"/>
                        </a:lnSpc>
                        <a:spcBef>
                          <a:spcPts val="0"/>
                        </a:spcBef>
                        <a:spcAft>
                          <a:spcPts val="0"/>
                        </a:spcAft>
                      </a:pPr>
                      <a:r>
                        <a:rPr lang="en-US" sz="1600">
                          <a:solidFill>
                            <a:srgbClr val="4F81BD"/>
                          </a:solidFill>
                          <a:latin typeface="Tahoma"/>
                          <a:ea typeface="Calibri"/>
                          <a:cs typeface="Times New Roman"/>
                        </a:rPr>
                        <a:t>Direct Operating </a:t>
                      </a:r>
                      <a:endParaRPr lang="en-US" sz="160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600">
                          <a:solidFill>
                            <a:srgbClr val="4F81BD"/>
                          </a:solidFill>
                          <a:latin typeface="Tahoma"/>
                          <a:ea typeface="Calibri"/>
                          <a:cs typeface="Times New Roman"/>
                        </a:rPr>
                        <a:t>$300,000</a:t>
                      </a:r>
                      <a:endParaRPr lang="en-US" sz="160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c>
                  <a:txBody>
                    <a:bodyPr/>
                    <a:lstStyle/>
                    <a:p>
                      <a:pPr marL="342900" marR="0" lvl="0" indent="-342900">
                        <a:lnSpc>
                          <a:spcPct val="115000"/>
                        </a:lnSpc>
                        <a:spcBef>
                          <a:spcPts val="0"/>
                        </a:spcBef>
                        <a:spcAft>
                          <a:spcPts val="0"/>
                        </a:spcAft>
                        <a:buFont typeface="Symbol"/>
                        <a:buChar char=""/>
                      </a:pPr>
                      <a:r>
                        <a:rPr lang="en-US" sz="1600" dirty="0">
                          <a:solidFill>
                            <a:srgbClr val="4F81BD"/>
                          </a:solidFill>
                          <a:latin typeface="Tahoma"/>
                          <a:ea typeface="Calibri"/>
                          <a:cs typeface="Times New Roman"/>
                        </a:rPr>
                        <a:t>Term: 1 to 7 years</a:t>
                      </a:r>
                      <a:endParaRPr lang="en-US" sz="16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600" dirty="0">
                          <a:solidFill>
                            <a:srgbClr val="4F81BD"/>
                          </a:solidFill>
                          <a:latin typeface="Tahoma"/>
                          <a:ea typeface="Calibri"/>
                          <a:cs typeface="Times New Roman"/>
                        </a:rPr>
                        <a:t>Interest rate: fixed:</a:t>
                      </a:r>
                      <a:r>
                        <a:rPr lang="en-US" sz="1600" dirty="0">
                          <a:solidFill>
                            <a:srgbClr val="FF0000"/>
                          </a:solidFill>
                          <a:latin typeface="Tahoma"/>
                          <a:ea typeface="Calibri"/>
                          <a:cs typeface="Times New Roman"/>
                        </a:rPr>
                        <a:t> **</a:t>
                      </a:r>
                      <a:endParaRPr lang="en-US" sz="1600" dirty="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r>
              <a:tr h="1851660">
                <a:tc>
                  <a:txBody>
                    <a:bodyPr/>
                    <a:lstStyle/>
                    <a:p>
                      <a:pPr marL="0" marR="0">
                        <a:lnSpc>
                          <a:spcPct val="115000"/>
                        </a:lnSpc>
                        <a:spcBef>
                          <a:spcPts val="0"/>
                        </a:spcBef>
                        <a:spcAft>
                          <a:spcPts val="0"/>
                        </a:spcAft>
                      </a:pPr>
                      <a:r>
                        <a:rPr lang="en-US" sz="1600">
                          <a:solidFill>
                            <a:srgbClr val="4F81BD"/>
                          </a:solidFill>
                          <a:latin typeface="Tahoma"/>
                          <a:ea typeface="Calibri"/>
                          <a:cs typeface="Times New Roman"/>
                        </a:rPr>
                        <a:t>Direct Emergency</a:t>
                      </a:r>
                      <a:endParaRPr lang="en-US" sz="160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600">
                          <a:solidFill>
                            <a:srgbClr val="4F81BD"/>
                          </a:solidFill>
                          <a:latin typeface="Tahoma"/>
                          <a:ea typeface="Calibri"/>
                          <a:cs typeface="Times New Roman"/>
                        </a:rPr>
                        <a:t>The lowest of the following:</a:t>
                      </a:r>
                      <a:endParaRPr lang="en-US" sz="160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600">
                          <a:solidFill>
                            <a:srgbClr val="4F81BD"/>
                          </a:solidFill>
                          <a:latin typeface="Tahoma"/>
                          <a:ea typeface="Calibri"/>
                          <a:cs typeface="Times New Roman"/>
                        </a:rPr>
                        <a:t>100% of actual or physical losses</a:t>
                      </a:r>
                      <a:endParaRPr lang="en-US" sz="160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600">
                          <a:solidFill>
                            <a:srgbClr val="4F81BD"/>
                          </a:solidFill>
                          <a:latin typeface="Tahoma"/>
                          <a:ea typeface="Calibri"/>
                          <a:cs typeface="Times New Roman"/>
                        </a:rPr>
                        <a:t>$500,000</a:t>
                      </a:r>
                      <a:endParaRPr lang="en-US" sz="160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c>
                  <a:txBody>
                    <a:bodyPr/>
                    <a:lstStyle/>
                    <a:p>
                      <a:pPr marL="342900" marR="0" lvl="0" indent="-342900">
                        <a:lnSpc>
                          <a:spcPct val="115000"/>
                        </a:lnSpc>
                        <a:spcBef>
                          <a:spcPts val="0"/>
                        </a:spcBef>
                        <a:spcAft>
                          <a:spcPts val="0"/>
                        </a:spcAft>
                        <a:buFont typeface="Symbol"/>
                        <a:buChar char=""/>
                      </a:pPr>
                      <a:r>
                        <a:rPr lang="en-US" sz="1600" dirty="0">
                          <a:solidFill>
                            <a:srgbClr val="4F81BD"/>
                          </a:solidFill>
                          <a:latin typeface="Tahoma"/>
                          <a:ea typeface="Calibri"/>
                          <a:cs typeface="Times New Roman"/>
                        </a:rPr>
                        <a:t>Term: 1 to 7 years (possibly up to 20 years) for non-real estate purposes</a:t>
                      </a:r>
                      <a:endParaRPr lang="en-US" sz="16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600" dirty="0">
                          <a:solidFill>
                            <a:srgbClr val="4F81BD"/>
                          </a:solidFill>
                          <a:latin typeface="Tahoma"/>
                          <a:ea typeface="Calibri"/>
                          <a:cs typeface="Times New Roman"/>
                        </a:rPr>
                        <a:t>Up to 40 years for physical losses on real estate</a:t>
                      </a:r>
                      <a:endParaRPr lang="en-US" sz="16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600" dirty="0">
                          <a:solidFill>
                            <a:srgbClr val="4F81BD"/>
                          </a:solidFill>
                          <a:latin typeface="Tahoma"/>
                          <a:ea typeface="Calibri"/>
                          <a:cs typeface="Times New Roman"/>
                        </a:rPr>
                        <a:t>Interest rate: fixed</a:t>
                      </a:r>
                      <a:r>
                        <a:rPr lang="en-US" sz="1600" dirty="0">
                          <a:solidFill>
                            <a:srgbClr val="FF0000"/>
                          </a:solidFill>
                          <a:latin typeface="Tahoma"/>
                          <a:ea typeface="Calibri"/>
                          <a:cs typeface="Times New Roman"/>
                        </a:rPr>
                        <a:t>**</a:t>
                      </a:r>
                      <a:endParaRPr lang="en-US" sz="1600" dirty="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r>
              <a:tr h="925830">
                <a:tc>
                  <a:txBody>
                    <a:bodyPr/>
                    <a:lstStyle/>
                    <a:p>
                      <a:pPr marL="0" marR="0">
                        <a:lnSpc>
                          <a:spcPct val="115000"/>
                        </a:lnSpc>
                        <a:spcBef>
                          <a:spcPts val="0"/>
                        </a:spcBef>
                        <a:spcAft>
                          <a:spcPts val="0"/>
                        </a:spcAft>
                      </a:pPr>
                      <a:r>
                        <a:rPr lang="en-US" sz="1600">
                          <a:solidFill>
                            <a:srgbClr val="4F81BD"/>
                          </a:solidFill>
                          <a:latin typeface="Tahoma"/>
                          <a:ea typeface="Calibri"/>
                          <a:cs typeface="Times New Roman"/>
                        </a:rPr>
                        <a:t>Guaranteed Farm Ownership</a:t>
                      </a:r>
                      <a:endParaRPr lang="en-US" sz="160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600" dirty="0">
                          <a:solidFill>
                            <a:srgbClr val="4F81BD"/>
                          </a:solidFill>
                          <a:latin typeface="Tahoma"/>
                          <a:ea typeface="Calibri"/>
                          <a:cs typeface="Times New Roman"/>
                        </a:rPr>
                        <a:t>The maximum loan amount is adjusted annually for inflation</a:t>
                      </a:r>
                      <a:r>
                        <a:rPr lang="en-US" sz="1600" dirty="0">
                          <a:solidFill>
                            <a:srgbClr val="FF0000"/>
                          </a:solidFill>
                          <a:latin typeface="Tahoma"/>
                          <a:ea typeface="Calibri"/>
                          <a:cs typeface="Times New Roman"/>
                        </a:rPr>
                        <a:t>*</a:t>
                      </a:r>
                      <a:endParaRPr lang="en-US" sz="1600" dirty="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c>
                  <a:txBody>
                    <a:bodyPr/>
                    <a:lstStyle/>
                    <a:p>
                      <a:pPr marL="342900" marR="0" lvl="0" indent="-342900">
                        <a:lnSpc>
                          <a:spcPct val="115000"/>
                        </a:lnSpc>
                        <a:spcBef>
                          <a:spcPts val="0"/>
                        </a:spcBef>
                        <a:spcAft>
                          <a:spcPts val="0"/>
                        </a:spcAft>
                        <a:buFont typeface="Symbol"/>
                        <a:buChar char=""/>
                      </a:pPr>
                      <a:r>
                        <a:rPr lang="en-US" sz="1600" dirty="0">
                          <a:solidFill>
                            <a:srgbClr val="4F81BD"/>
                          </a:solidFill>
                          <a:latin typeface="Tahoma"/>
                          <a:ea typeface="Calibri"/>
                          <a:cs typeface="Times New Roman"/>
                        </a:rPr>
                        <a:t>Term: Up to 40 years</a:t>
                      </a:r>
                      <a:endParaRPr lang="en-US" sz="16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600" dirty="0">
                          <a:solidFill>
                            <a:srgbClr val="4F81BD"/>
                          </a:solidFill>
                          <a:latin typeface="Tahoma"/>
                          <a:ea typeface="Calibri"/>
                          <a:cs typeface="Times New Roman"/>
                        </a:rPr>
                        <a:t>The interest rate is negotiated by you and your lender.</a:t>
                      </a:r>
                      <a:endParaRPr lang="en-US" sz="1600" dirty="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r>
            </a:tbl>
          </a:graphicData>
        </a:graphic>
      </p:graphicFrame>
    </p:spTree>
    <p:extLst>
      <p:ext uri="{BB962C8B-B14F-4D97-AF65-F5344CB8AC3E}">
        <p14:creationId xmlns="" xmlns:p14="http://schemas.microsoft.com/office/powerpoint/2010/main" val="2671745977"/>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bwMode="white">
          <a:xfrm>
            <a:off x="0" y="0"/>
            <a:ext cx="9144000" cy="68580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lr>
                <a:srgbClr val="5F5F5F"/>
              </a:buClr>
              <a:buSzPct val="75000"/>
              <a:buFont typeface="Wingdings" pitchFamily="2" charset="2"/>
              <a:buChar char="n"/>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Clr>
                <a:srgbClr val="5F5F5F"/>
              </a:buClr>
              <a:buSzPct val="75000"/>
              <a:buFont typeface="Wingdings" pitchFamily="2" charset="2"/>
              <a:buChar char="n"/>
              <a:defRPr kumimoji="1" sz="2400">
                <a:solidFill>
                  <a:schemeClr val="tx1"/>
                </a:solidFill>
                <a:latin typeface="+mn-lt"/>
              </a:defRPr>
            </a:lvl2pPr>
            <a:lvl3pPr marL="1143000" indent="-228600" algn="l" rtl="0" eaLnBrk="1" fontAlgn="base" hangingPunct="1">
              <a:spcBef>
                <a:spcPct val="20000"/>
              </a:spcBef>
              <a:spcAft>
                <a:spcPct val="0"/>
              </a:spcAft>
              <a:buClr>
                <a:srgbClr val="5F5F5F"/>
              </a:buClr>
              <a:buSzPct val="75000"/>
              <a:buFont typeface="Wingdings" pitchFamily="2" charset="2"/>
              <a:buChar char="n"/>
              <a:defRPr kumimoji="1" sz="2000">
                <a:solidFill>
                  <a:schemeClr val="tx1"/>
                </a:solidFill>
                <a:latin typeface="+mn-lt"/>
              </a:defRPr>
            </a:lvl3pPr>
            <a:lvl4pPr marL="16002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4pPr>
            <a:lvl5pPr marL="20574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5pPr>
            <a:lvl6pPr marL="25146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6pPr>
            <a:lvl7pPr marL="29718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7pPr>
            <a:lvl8pPr marL="34290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8pPr>
            <a:lvl9pPr marL="38862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9pPr>
          </a:lstStyle>
          <a:p>
            <a:pPr>
              <a:buNone/>
            </a:pPr>
            <a:r>
              <a:rPr lang="en-US" sz="2500" dirty="0" smtClean="0">
                <a:solidFill>
                  <a:schemeClr val="tx2"/>
                </a:solidFill>
              </a:rPr>
              <a:t/>
            </a:r>
            <a:br>
              <a:rPr lang="en-US" sz="2500" dirty="0" smtClean="0">
                <a:solidFill>
                  <a:schemeClr val="tx2"/>
                </a:solidFill>
              </a:rPr>
            </a:br>
            <a:endParaRPr lang="en-US" sz="2500" dirty="0" smtClean="0">
              <a:solidFill>
                <a:schemeClr val="tx2"/>
              </a:solidFill>
            </a:endParaRPr>
          </a:p>
          <a:p>
            <a:endParaRPr lang="en-US" sz="2400" dirty="0" smtClean="0"/>
          </a:p>
          <a:p>
            <a:endParaRPr lang="en-US" dirty="0" smtClean="0"/>
          </a:p>
          <a:p>
            <a:endParaRPr lang="en-US" dirty="0" smtClean="0"/>
          </a:p>
          <a:p>
            <a:endParaRPr lang="en-US" dirty="0" smtClean="0"/>
          </a:p>
          <a:p>
            <a:endParaRPr lang="en-US" dirty="0" smtClean="0"/>
          </a:p>
          <a:p>
            <a:pPr>
              <a:buNone/>
            </a:pPr>
            <a:endParaRPr lang="en-US" dirty="0" smtClean="0"/>
          </a:p>
          <a:p>
            <a:endParaRPr lang="en-US" dirty="0"/>
          </a:p>
        </p:txBody>
      </p:sp>
      <p:sp>
        <p:nvSpPr>
          <p:cNvPr id="9" name="TextBox 8"/>
          <p:cNvSpPr txBox="1"/>
          <p:nvPr/>
        </p:nvSpPr>
        <p:spPr>
          <a:xfrm>
            <a:off x="1447800" y="1905000"/>
            <a:ext cx="7315200" cy="461665"/>
          </a:xfrm>
          <a:prstGeom prst="rect">
            <a:avLst/>
          </a:prstGeom>
          <a:noFill/>
        </p:spPr>
        <p:txBody>
          <a:bodyPr wrap="square" rtlCol="0">
            <a:spAutoFit/>
          </a:bodyPr>
          <a:lstStyle/>
          <a:p>
            <a:endParaRPr lang="en-US" dirty="0"/>
          </a:p>
        </p:txBody>
      </p:sp>
      <p:sp>
        <p:nvSpPr>
          <p:cNvPr id="16" name="Rectangle 15"/>
          <p:cNvSpPr/>
          <p:nvPr/>
        </p:nvSpPr>
        <p:spPr>
          <a:xfrm>
            <a:off x="0" y="1"/>
            <a:ext cx="9144000" cy="5632311"/>
          </a:xfrm>
          <a:prstGeom prst="rect">
            <a:avLst/>
          </a:prstGeom>
          <a:solidFill>
            <a:schemeClr val="bg1"/>
          </a:solidFill>
        </p:spPr>
        <p:txBody>
          <a:bodyPr wrap="square">
            <a:spAutoFit/>
          </a:bodyPr>
          <a:lstStyle/>
          <a:p>
            <a:pPr algn="ctr"/>
            <a:r>
              <a:rPr lang="en-US" b="1" dirty="0" smtClean="0"/>
              <a:t>Farm Loan Programs Information Chart </a:t>
            </a:r>
            <a:r>
              <a:rPr lang="en-US" b="1" i="1" dirty="0" smtClean="0"/>
              <a:t>Continued</a:t>
            </a:r>
          </a:p>
          <a:p>
            <a:endParaRPr lang="en-US" b="1" i="1" dirty="0" smtClean="0"/>
          </a:p>
          <a:p>
            <a:endParaRPr lang="en-US" b="1" i="1" dirty="0" smtClean="0"/>
          </a:p>
          <a:p>
            <a:endParaRPr lang="en-US" b="1" i="1" dirty="0" smtClean="0"/>
          </a:p>
          <a:p>
            <a:endParaRPr lang="en-US" b="1" i="1" dirty="0" smtClean="0"/>
          </a:p>
          <a:p>
            <a:endParaRPr lang="en-US" b="1" i="1" dirty="0" smtClean="0"/>
          </a:p>
          <a:p>
            <a:endParaRPr lang="en-US" b="1" i="1" dirty="0" smtClean="0"/>
          </a:p>
          <a:p>
            <a:endParaRPr lang="en-US" b="1" i="1" dirty="0" smtClean="0"/>
          </a:p>
          <a:p>
            <a:endParaRPr lang="en-US" b="1" i="1" dirty="0" smtClean="0"/>
          </a:p>
          <a:p>
            <a:endParaRPr lang="en-US" b="1" i="1" dirty="0" smtClean="0"/>
          </a:p>
          <a:p>
            <a:endParaRPr lang="en-US" b="1" i="1" dirty="0" smtClean="0"/>
          </a:p>
          <a:p>
            <a:endParaRPr lang="en-US" b="1" i="1" dirty="0" smtClean="0"/>
          </a:p>
          <a:p>
            <a:endParaRPr lang="en-US" b="1" i="1" dirty="0" smtClean="0"/>
          </a:p>
          <a:p>
            <a:endParaRPr lang="en-US" b="1" i="1" dirty="0" smtClean="0"/>
          </a:p>
          <a:p>
            <a:endParaRPr lang="en-US" dirty="0"/>
          </a:p>
        </p:txBody>
      </p:sp>
      <p:graphicFrame>
        <p:nvGraphicFramePr>
          <p:cNvPr id="17" name="Table 16"/>
          <p:cNvGraphicFramePr>
            <a:graphicFrameLocks noGrp="1"/>
          </p:cNvGraphicFramePr>
          <p:nvPr/>
        </p:nvGraphicFramePr>
        <p:xfrm>
          <a:off x="152401" y="685799"/>
          <a:ext cx="8839200" cy="4724398"/>
        </p:xfrm>
        <a:graphic>
          <a:graphicData uri="http://schemas.openxmlformats.org/drawingml/2006/table">
            <a:tbl>
              <a:tblPr/>
              <a:tblGrid>
                <a:gridCol w="2809358"/>
                <a:gridCol w="2809358"/>
                <a:gridCol w="3220484"/>
              </a:tblGrid>
              <a:tr h="1012371">
                <a:tc>
                  <a:txBody>
                    <a:bodyPr/>
                    <a:lstStyle/>
                    <a:p>
                      <a:pPr marL="0" marR="0">
                        <a:lnSpc>
                          <a:spcPct val="115000"/>
                        </a:lnSpc>
                        <a:spcBef>
                          <a:spcPts val="0"/>
                        </a:spcBef>
                        <a:spcAft>
                          <a:spcPts val="0"/>
                        </a:spcAft>
                      </a:pPr>
                      <a:r>
                        <a:rPr lang="en-US" sz="1600" dirty="0">
                          <a:solidFill>
                            <a:srgbClr val="4F81BD"/>
                          </a:solidFill>
                          <a:latin typeface="Tahoma"/>
                          <a:ea typeface="Calibri"/>
                          <a:cs typeface="Times New Roman"/>
                        </a:rPr>
                        <a:t>Guaranteed Operating</a:t>
                      </a:r>
                      <a:endParaRPr lang="en-US" sz="1600" dirty="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600" dirty="0">
                          <a:solidFill>
                            <a:srgbClr val="4F81BD"/>
                          </a:solidFill>
                          <a:latin typeface="Tahoma"/>
                          <a:ea typeface="Calibri"/>
                          <a:cs typeface="Times New Roman"/>
                        </a:rPr>
                        <a:t>The maximum loan amount is adjusted annually for inflation</a:t>
                      </a:r>
                      <a:r>
                        <a:rPr lang="en-US" sz="1600" dirty="0">
                          <a:solidFill>
                            <a:srgbClr val="FF0000"/>
                          </a:solidFill>
                          <a:latin typeface="Tahoma"/>
                          <a:ea typeface="Calibri"/>
                          <a:cs typeface="Times New Roman"/>
                        </a:rPr>
                        <a:t>*</a:t>
                      </a:r>
                      <a:endParaRPr lang="en-US" sz="1600" dirty="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c>
                  <a:txBody>
                    <a:bodyPr/>
                    <a:lstStyle/>
                    <a:p>
                      <a:pPr marL="342900" marR="0" lvl="0" indent="-342900">
                        <a:lnSpc>
                          <a:spcPct val="115000"/>
                        </a:lnSpc>
                        <a:spcBef>
                          <a:spcPts val="0"/>
                        </a:spcBef>
                        <a:spcAft>
                          <a:spcPts val="0"/>
                        </a:spcAft>
                        <a:buFont typeface="Symbol"/>
                        <a:buChar char=""/>
                      </a:pPr>
                      <a:r>
                        <a:rPr lang="en-US" sz="1600">
                          <a:solidFill>
                            <a:srgbClr val="4F81BD"/>
                          </a:solidFill>
                          <a:latin typeface="Tahoma"/>
                          <a:ea typeface="Calibri"/>
                          <a:cs typeface="Times New Roman"/>
                        </a:rPr>
                        <a:t>Term: 1 to 7 years</a:t>
                      </a:r>
                      <a:endParaRPr lang="en-US" sz="160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600">
                          <a:solidFill>
                            <a:srgbClr val="4F81BD"/>
                          </a:solidFill>
                          <a:latin typeface="Tahoma"/>
                          <a:ea typeface="Calibri"/>
                          <a:cs typeface="Times New Roman"/>
                        </a:rPr>
                        <a:t>The interest rate is negotiated by you and your lender.</a:t>
                      </a:r>
                      <a:endParaRPr lang="en-US" sz="160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r>
              <a:tr h="1012371">
                <a:tc>
                  <a:txBody>
                    <a:bodyPr/>
                    <a:lstStyle/>
                    <a:p>
                      <a:pPr marL="0" marR="0">
                        <a:lnSpc>
                          <a:spcPct val="115000"/>
                        </a:lnSpc>
                        <a:spcBef>
                          <a:spcPts val="0"/>
                        </a:spcBef>
                        <a:spcAft>
                          <a:spcPts val="0"/>
                        </a:spcAft>
                      </a:pPr>
                      <a:r>
                        <a:rPr lang="en-US" sz="1600">
                          <a:solidFill>
                            <a:srgbClr val="4F81BD"/>
                          </a:solidFill>
                          <a:latin typeface="Tahoma"/>
                          <a:ea typeface="Calibri"/>
                          <a:cs typeface="Times New Roman"/>
                        </a:rPr>
                        <a:t>Guaranteed Conservation</a:t>
                      </a:r>
                      <a:endParaRPr lang="en-US" sz="160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600" dirty="0">
                          <a:solidFill>
                            <a:srgbClr val="4F81BD"/>
                          </a:solidFill>
                          <a:latin typeface="Tahoma"/>
                          <a:ea typeface="Calibri"/>
                          <a:cs typeface="Times New Roman"/>
                        </a:rPr>
                        <a:t>The maximum loan amount is adjusted annually for inflation</a:t>
                      </a:r>
                      <a:r>
                        <a:rPr lang="en-US" sz="1600" dirty="0">
                          <a:solidFill>
                            <a:srgbClr val="FF0000"/>
                          </a:solidFill>
                          <a:latin typeface="Tahoma"/>
                          <a:ea typeface="Calibri"/>
                          <a:cs typeface="Times New Roman"/>
                        </a:rPr>
                        <a:t>*</a:t>
                      </a:r>
                      <a:endParaRPr lang="en-US" sz="1600" dirty="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c>
                  <a:txBody>
                    <a:bodyPr/>
                    <a:lstStyle/>
                    <a:p>
                      <a:pPr marL="342900" marR="0" lvl="0" indent="-342900">
                        <a:lnSpc>
                          <a:spcPct val="115000"/>
                        </a:lnSpc>
                        <a:spcBef>
                          <a:spcPts val="0"/>
                        </a:spcBef>
                        <a:spcAft>
                          <a:spcPts val="0"/>
                        </a:spcAft>
                        <a:buFont typeface="Symbol"/>
                        <a:buChar char=""/>
                      </a:pPr>
                      <a:r>
                        <a:rPr lang="en-US" sz="1600" dirty="0">
                          <a:solidFill>
                            <a:srgbClr val="4F81BD"/>
                          </a:solidFill>
                          <a:latin typeface="Tahoma"/>
                          <a:ea typeface="Calibri"/>
                          <a:cs typeface="Times New Roman"/>
                        </a:rPr>
                        <a:t>Term: Up to 20 years</a:t>
                      </a:r>
                      <a:endParaRPr lang="en-US" sz="16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600" dirty="0">
                          <a:solidFill>
                            <a:srgbClr val="4F81BD"/>
                          </a:solidFill>
                          <a:latin typeface="Tahoma"/>
                          <a:ea typeface="Calibri"/>
                          <a:cs typeface="Times New Roman"/>
                        </a:rPr>
                        <a:t>The interest rate is negotiated by you and your lender.</a:t>
                      </a:r>
                      <a:endParaRPr lang="en-US" sz="1600" dirty="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r>
              <a:tr h="2024742">
                <a:tc>
                  <a:txBody>
                    <a:bodyPr/>
                    <a:lstStyle/>
                    <a:p>
                      <a:pPr marL="0" marR="0">
                        <a:lnSpc>
                          <a:spcPct val="115000"/>
                        </a:lnSpc>
                        <a:spcBef>
                          <a:spcPts val="0"/>
                        </a:spcBef>
                        <a:spcAft>
                          <a:spcPts val="0"/>
                        </a:spcAft>
                      </a:pPr>
                      <a:r>
                        <a:rPr lang="en-US" sz="1600" dirty="0">
                          <a:solidFill>
                            <a:srgbClr val="4F81BD"/>
                          </a:solidFill>
                          <a:latin typeface="Tahoma"/>
                          <a:ea typeface="Calibri"/>
                          <a:cs typeface="Times New Roman"/>
                        </a:rPr>
                        <a:t>Land Contract Guarantee</a:t>
                      </a:r>
                      <a:endParaRPr lang="en-US" sz="1600" dirty="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600" dirty="0">
                          <a:solidFill>
                            <a:srgbClr val="4F81BD"/>
                          </a:solidFill>
                          <a:latin typeface="Tahoma"/>
                          <a:ea typeface="Calibri"/>
                          <a:cs typeface="Times New Roman"/>
                        </a:rPr>
                        <a:t>A maximum purchase price of $500,000 on a new land contract</a:t>
                      </a:r>
                      <a:endParaRPr lang="en-US" sz="1600" dirty="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c>
                  <a:txBody>
                    <a:bodyPr/>
                    <a:lstStyle/>
                    <a:p>
                      <a:pPr marL="342900" marR="0" lvl="0" indent="-342900">
                        <a:lnSpc>
                          <a:spcPct val="115000"/>
                        </a:lnSpc>
                        <a:spcBef>
                          <a:spcPts val="0"/>
                        </a:spcBef>
                        <a:spcAft>
                          <a:spcPts val="0"/>
                        </a:spcAft>
                        <a:buFont typeface="Symbol"/>
                        <a:buChar char=""/>
                      </a:pPr>
                      <a:r>
                        <a:rPr lang="en-US" sz="1600" dirty="0">
                          <a:solidFill>
                            <a:srgbClr val="4F81BD"/>
                          </a:solidFill>
                          <a:latin typeface="Tahoma"/>
                          <a:ea typeface="Calibri"/>
                          <a:cs typeface="Times New Roman"/>
                        </a:rPr>
                        <a:t>Term: Contract payments must be amortized for a minimum of 20 years with equal payments during the term of the guarantee.  The guarantee period is 10 years.</a:t>
                      </a:r>
                      <a:endParaRPr lang="en-US" sz="1600" dirty="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r>
              <a:tr h="674914">
                <a:tc>
                  <a:txBody>
                    <a:bodyPr/>
                    <a:lstStyle/>
                    <a:p>
                      <a:pPr marL="0" marR="0">
                        <a:lnSpc>
                          <a:spcPct val="115000"/>
                        </a:lnSpc>
                        <a:spcBef>
                          <a:spcPts val="0"/>
                        </a:spcBef>
                        <a:spcAft>
                          <a:spcPts val="0"/>
                        </a:spcAft>
                      </a:pPr>
                      <a:r>
                        <a:rPr lang="en-US" sz="1600" dirty="0">
                          <a:solidFill>
                            <a:srgbClr val="4F81BD"/>
                          </a:solidFill>
                          <a:latin typeface="Tahoma"/>
                          <a:ea typeface="Calibri"/>
                          <a:cs typeface="Times New Roman"/>
                        </a:rPr>
                        <a:t>Youth Loan</a:t>
                      </a:r>
                      <a:endParaRPr lang="en-US" sz="1600" dirty="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600" dirty="0">
                          <a:solidFill>
                            <a:srgbClr val="4F81BD"/>
                          </a:solidFill>
                          <a:latin typeface="Tahoma"/>
                          <a:ea typeface="Calibri"/>
                          <a:cs typeface="Times New Roman"/>
                        </a:rPr>
                        <a:t>$5,000</a:t>
                      </a:r>
                      <a:endParaRPr lang="en-US" sz="1600" dirty="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c>
                  <a:txBody>
                    <a:bodyPr/>
                    <a:lstStyle/>
                    <a:p>
                      <a:pPr marL="342900" marR="0" lvl="0" indent="-342900">
                        <a:lnSpc>
                          <a:spcPct val="115000"/>
                        </a:lnSpc>
                        <a:spcBef>
                          <a:spcPts val="0"/>
                        </a:spcBef>
                        <a:spcAft>
                          <a:spcPts val="0"/>
                        </a:spcAft>
                        <a:buFont typeface="Symbol"/>
                        <a:buChar char=""/>
                      </a:pPr>
                      <a:r>
                        <a:rPr lang="en-US" sz="1600" dirty="0">
                          <a:solidFill>
                            <a:srgbClr val="4F81BD"/>
                          </a:solidFill>
                          <a:latin typeface="Tahoma"/>
                          <a:ea typeface="Calibri"/>
                          <a:cs typeface="Times New Roman"/>
                        </a:rPr>
                        <a:t>Term: 1 to 7 years</a:t>
                      </a:r>
                      <a:endParaRPr lang="en-US" sz="16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600" dirty="0">
                          <a:solidFill>
                            <a:srgbClr val="4F81BD"/>
                          </a:solidFill>
                          <a:latin typeface="Tahoma"/>
                          <a:ea typeface="Calibri"/>
                          <a:cs typeface="Times New Roman"/>
                        </a:rPr>
                        <a:t>Interest rate: fixed:</a:t>
                      </a:r>
                      <a:r>
                        <a:rPr lang="en-US" sz="1600" dirty="0">
                          <a:solidFill>
                            <a:srgbClr val="FF0000"/>
                          </a:solidFill>
                          <a:latin typeface="Tahoma"/>
                          <a:ea typeface="Calibri"/>
                          <a:cs typeface="Times New Roman"/>
                        </a:rPr>
                        <a:t> **</a:t>
                      </a:r>
                      <a:endParaRPr lang="en-US" sz="1600" dirty="0">
                        <a:latin typeface="Calibri"/>
                        <a:ea typeface="Calibri"/>
                        <a:cs typeface="Times New Roman"/>
                      </a:endParaRPr>
                    </a:p>
                  </a:txBody>
                  <a:tcPr marL="56707" marR="56707" marT="0" marB="0">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solidFill>
                      <a:schemeClr val="bg1"/>
                    </a:solidFill>
                  </a:tcPr>
                </a:tc>
              </a:tr>
            </a:tbl>
          </a:graphicData>
        </a:graphic>
      </p:graphicFrame>
      <p:sp>
        <p:nvSpPr>
          <p:cNvPr id="18" name="TextBox 17"/>
          <p:cNvSpPr txBox="1"/>
          <p:nvPr/>
        </p:nvSpPr>
        <p:spPr>
          <a:xfrm>
            <a:off x="0" y="5473005"/>
            <a:ext cx="9144000" cy="1384995"/>
          </a:xfrm>
          <a:prstGeom prst="rect">
            <a:avLst/>
          </a:prstGeom>
          <a:solidFill>
            <a:schemeClr val="bg1"/>
          </a:solidFill>
        </p:spPr>
        <p:txBody>
          <a:bodyPr wrap="square" rtlCol="0">
            <a:spAutoFit/>
          </a:bodyPr>
          <a:lstStyle/>
          <a:p>
            <a:pPr lvl="0" eaLnBrk="1" hangingPunct="1"/>
            <a:r>
              <a:rPr lang="en-US" sz="1400" dirty="0" smtClean="0">
                <a:solidFill>
                  <a:srgbClr val="FF0000"/>
                </a:solidFill>
                <a:latin typeface="Tahoma" pitchFamily="34" charset="0"/>
                <a:ea typeface="Calibri" pitchFamily="34" charset="0"/>
                <a:cs typeface="Tahoma" pitchFamily="34" charset="0"/>
              </a:rPr>
              <a:t>* </a:t>
            </a:r>
            <a:r>
              <a:rPr lang="en-US" sz="1400" dirty="0" smtClean="0">
                <a:solidFill>
                  <a:srgbClr val="4F81BD"/>
                </a:solidFill>
                <a:latin typeface="Tahoma" pitchFamily="34" charset="0"/>
                <a:ea typeface="Calibri" pitchFamily="34" charset="0"/>
                <a:cs typeface="Tahoma" pitchFamily="34" charset="0"/>
              </a:rPr>
              <a:t>To determine the maximum loan limit for the current year, please check with your local FSA loan officer at </a:t>
            </a:r>
            <a:r>
              <a:rPr lang="en-US" sz="1400" dirty="0" smtClean="0">
                <a:solidFill>
                  <a:srgbClr val="4F81BD"/>
                </a:solidFill>
                <a:latin typeface="Tahoma" pitchFamily="34" charset="0"/>
                <a:ea typeface="Calibri" pitchFamily="34" charset="0"/>
                <a:cs typeface="Tahoma" pitchFamily="34" charset="0"/>
                <a:hlinkClick r:id="rId3"/>
              </a:rPr>
              <a:t>http://offices.sc.egov.usda.gov/locator/app</a:t>
            </a:r>
            <a:r>
              <a:rPr lang="en-US" sz="1400" dirty="0" smtClean="0">
                <a:solidFill>
                  <a:srgbClr val="4F81BD"/>
                </a:solidFill>
                <a:latin typeface="Tahoma" pitchFamily="34" charset="0"/>
                <a:ea typeface="Calibri" pitchFamily="34" charset="0"/>
                <a:cs typeface="Tahoma" pitchFamily="34" charset="0"/>
              </a:rPr>
              <a:t> or our website at </a:t>
            </a:r>
            <a:r>
              <a:rPr lang="en-US" sz="1400" dirty="0" smtClean="0">
                <a:solidFill>
                  <a:srgbClr val="4F81BD"/>
                </a:solidFill>
                <a:latin typeface="Tahoma" pitchFamily="34" charset="0"/>
                <a:ea typeface="Calibri" pitchFamily="34" charset="0"/>
                <a:cs typeface="Tahoma" pitchFamily="34" charset="0"/>
                <a:hlinkClick r:id="rId4"/>
              </a:rPr>
              <a:t>http://www.fsa.usda.gov/Internet/FSA_File/guaranteed_farm_loans.pdf</a:t>
            </a:r>
            <a:endParaRPr lang="en-US" sz="1400" dirty="0" smtClean="0">
              <a:solidFill>
                <a:srgbClr val="4F81BD"/>
              </a:solidFill>
              <a:latin typeface="Tahoma" pitchFamily="34" charset="0"/>
              <a:ea typeface="Calibri" pitchFamily="34" charset="0"/>
              <a:cs typeface="Tahoma" pitchFamily="34" charset="0"/>
            </a:endParaRPr>
          </a:p>
          <a:p>
            <a:pPr lvl="0" eaLnBrk="1" hangingPunct="1"/>
            <a:endParaRPr lang="en-US" sz="1400" dirty="0" smtClean="0">
              <a:solidFill>
                <a:srgbClr val="FF0000"/>
              </a:solidFill>
              <a:latin typeface="Tahoma" pitchFamily="34" charset="0"/>
              <a:ea typeface="Calibri" pitchFamily="34" charset="0"/>
              <a:cs typeface="Tahoma" pitchFamily="34" charset="0"/>
            </a:endParaRPr>
          </a:p>
          <a:p>
            <a:pPr lvl="0"/>
            <a:r>
              <a:rPr lang="en-US" sz="1400" dirty="0" smtClean="0">
                <a:solidFill>
                  <a:srgbClr val="FF0000"/>
                </a:solidFill>
                <a:latin typeface="Tahoma" pitchFamily="34" charset="0"/>
                <a:ea typeface="Calibri" pitchFamily="34" charset="0"/>
                <a:cs typeface="Tahoma" pitchFamily="34" charset="0"/>
              </a:rPr>
              <a:t>** </a:t>
            </a:r>
            <a:r>
              <a:rPr lang="en-US" sz="1400" dirty="0" smtClean="0">
                <a:solidFill>
                  <a:srgbClr val="4F81BD"/>
                </a:solidFill>
                <a:latin typeface="Tahoma" pitchFamily="34" charset="0"/>
                <a:ea typeface="Calibri" pitchFamily="34" charset="0"/>
                <a:cs typeface="Tahoma" pitchFamily="34" charset="0"/>
              </a:rPr>
              <a:t>Direct loan interest rates are adjusted monthly and are posted online at </a:t>
            </a:r>
            <a:r>
              <a:rPr lang="en-US" sz="1400" dirty="0" smtClean="0">
                <a:solidFill>
                  <a:srgbClr val="4F81BD"/>
                </a:solidFill>
                <a:latin typeface="Tahoma" pitchFamily="34" charset="0"/>
                <a:ea typeface="Calibri" pitchFamily="34" charset="0"/>
                <a:cs typeface="Tahoma" pitchFamily="34" charset="0"/>
                <a:hlinkClick r:id="rId5"/>
              </a:rPr>
              <a:t>http://www.fsa.usda.gov/FSA/webapp?area=home&amp;subject=gfmlp&amp;topic=fir</a:t>
            </a:r>
            <a:r>
              <a:rPr lang="en-US" sz="1400" dirty="0" smtClean="0">
                <a:solidFill>
                  <a:srgbClr val="4F81BD"/>
                </a:solidFill>
                <a:latin typeface="Tahoma" pitchFamily="34" charset="0"/>
                <a:ea typeface="Calibri" pitchFamily="34" charset="0"/>
                <a:cs typeface="Tahoma" pitchFamily="34" charset="0"/>
              </a:rPr>
              <a:t> and at your local FSA </a:t>
            </a:r>
            <a:r>
              <a:rPr lang="en-US" sz="1400" dirty="0" smtClean="0">
                <a:solidFill>
                  <a:srgbClr val="4F81BD"/>
                </a:solidFill>
                <a:latin typeface="Tahoma" pitchFamily="34" charset="0"/>
                <a:ea typeface="Calibri" pitchFamily="34" charset="0"/>
                <a:cs typeface="Tahoma" pitchFamily="34" charset="0"/>
              </a:rPr>
              <a:t>office.</a:t>
            </a:r>
            <a:endParaRPr lang="en-US" sz="1400" dirty="0"/>
          </a:p>
        </p:txBody>
      </p:sp>
    </p:spTree>
    <p:extLst>
      <p:ext uri="{BB962C8B-B14F-4D97-AF65-F5344CB8AC3E}">
        <p14:creationId xmlns="" xmlns:p14="http://schemas.microsoft.com/office/powerpoint/2010/main" val="2671745977"/>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2133600" y="0"/>
            <a:ext cx="6994071" cy="1524000"/>
          </a:xfrm>
          <a:solidFill>
            <a:srgbClr val="002060"/>
          </a:solidFill>
        </p:spPr>
        <p:txBody>
          <a:bodyPr>
            <a:normAutofit fontScale="90000"/>
          </a:bodyPr>
          <a:lstStyle/>
          <a:p>
            <a:pPr algn="ctr"/>
            <a:r>
              <a:rPr lang="en-US" sz="4900" dirty="0" smtClean="0">
                <a:solidFill>
                  <a:srgbClr val="002060"/>
                </a:solidFill>
              </a:rPr>
              <a:t/>
            </a:r>
            <a:br>
              <a:rPr lang="en-US" sz="4900" dirty="0" smtClean="0">
                <a:solidFill>
                  <a:srgbClr val="002060"/>
                </a:solidFill>
              </a:rPr>
            </a:br>
            <a:r>
              <a:rPr lang="en-US" sz="4900" dirty="0" smtClean="0">
                <a:solidFill>
                  <a:srgbClr val="F8F8F8"/>
                </a:solidFill>
              </a:rPr>
              <a:t>FSA’s </a:t>
            </a:r>
            <a:br>
              <a:rPr lang="en-US" sz="4900" dirty="0" smtClean="0">
                <a:solidFill>
                  <a:srgbClr val="F8F8F8"/>
                </a:solidFill>
              </a:rPr>
            </a:br>
            <a:r>
              <a:rPr lang="en-US" sz="4900" dirty="0" smtClean="0">
                <a:solidFill>
                  <a:srgbClr val="F8F8F8"/>
                </a:solidFill>
              </a:rPr>
              <a:t>	Microloan Program</a:t>
            </a:r>
            <a:r>
              <a:rPr lang="en-US" dirty="0" smtClean="0"/>
              <a:t>	</a:t>
            </a:r>
            <a:br>
              <a:rPr lang="en-US" dirty="0" smtClean="0"/>
            </a:br>
            <a:endParaRPr lang="en-US" dirty="0"/>
          </a:p>
        </p:txBody>
      </p:sp>
      <p:sp>
        <p:nvSpPr>
          <p:cNvPr id="8" name="Content Placeholder 2"/>
          <p:cNvSpPr txBox="1">
            <a:spLocks/>
          </p:cNvSpPr>
          <p:nvPr/>
        </p:nvSpPr>
        <p:spPr bwMode="white">
          <a:xfrm>
            <a:off x="838200" y="1828800"/>
            <a:ext cx="8305800" cy="5029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normAutofit fontScale="55000" lnSpcReduction="20000"/>
          </a:bodyPr>
          <a:lstStyle>
            <a:lvl1pPr marL="342900" indent="-342900" algn="l" rtl="0" eaLnBrk="1" fontAlgn="base" hangingPunct="1">
              <a:spcBef>
                <a:spcPct val="20000"/>
              </a:spcBef>
              <a:spcAft>
                <a:spcPct val="0"/>
              </a:spcAft>
              <a:buClr>
                <a:srgbClr val="5F5F5F"/>
              </a:buClr>
              <a:buSzPct val="75000"/>
              <a:buFont typeface="Wingdings" pitchFamily="2" charset="2"/>
              <a:buChar char="n"/>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Clr>
                <a:srgbClr val="5F5F5F"/>
              </a:buClr>
              <a:buSzPct val="75000"/>
              <a:buFont typeface="Wingdings" pitchFamily="2" charset="2"/>
              <a:buChar char="n"/>
              <a:defRPr kumimoji="1" sz="2400">
                <a:solidFill>
                  <a:schemeClr val="tx1"/>
                </a:solidFill>
                <a:latin typeface="+mn-lt"/>
              </a:defRPr>
            </a:lvl2pPr>
            <a:lvl3pPr marL="1143000" indent="-228600" algn="l" rtl="0" eaLnBrk="1" fontAlgn="base" hangingPunct="1">
              <a:spcBef>
                <a:spcPct val="20000"/>
              </a:spcBef>
              <a:spcAft>
                <a:spcPct val="0"/>
              </a:spcAft>
              <a:buClr>
                <a:srgbClr val="5F5F5F"/>
              </a:buClr>
              <a:buSzPct val="75000"/>
              <a:buFont typeface="Wingdings" pitchFamily="2" charset="2"/>
              <a:buChar char="n"/>
              <a:defRPr kumimoji="1" sz="2000">
                <a:solidFill>
                  <a:schemeClr val="tx1"/>
                </a:solidFill>
                <a:latin typeface="+mn-lt"/>
              </a:defRPr>
            </a:lvl3pPr>
            <a:lvl4pPr marL="16002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4pPr>
            <a:lvl5pPr marL="20574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5pPr>
            <a:lvl6pPr marL="25146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6pPr>
            <a:lvl7pPr marL="29718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7pPr>
            <a:lvl8pPr marL="34290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8pPr>
            <a:lvl9pPr marL="38862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9pPr>
          </a:lstStyle>
          <a:p>
            <a:pPr>
              <a:buNone/>
            </a:pPr>
            <a:r>
              <a:rPr lang="en-US" sz="5500" kern="0" dirty="0" smtClean="0">
                <a:solidFill>
                  <a:schemeClr val="tx2"/>
                </a:solidFill>
              </a:rPr>
              <a:t>The Farm Service Agency (FSA) developed</a:t>
            </a:r>
          </a:p>
          <a:p>
            <a:pPr>
              <a:buNone/>
            </a:pPr>
            <a:r>
              <a:rPr lang="en-US" sz="5500" kern="0" dirty="0" smtClean="0">
                <a:solidFill>
                  <a:schemeClr val="tx2"/>
                </a:solidFill>
              </a:rPr>
              <a:t>the Microloan (ML) program to better serve</a:t>
            </a:r>
          </a:p>
          <a:p>
            <a:pPr>
              <a:buNone/>
            </a:pPr>
            <a:r>
              <a:rPr lang="en-US" sz="5500" kern="0" dirty="0" smtClean="0">
                <a:solidFill>
                  <a:schemeClr val="tx2"/>
                </a:solidFill>
              </a:rPr>
              <a:t>the unique financial operating needs of</a:t>
            </a:r>
          </a:p>
          <a:p>
            <a:pPr>
              <a:buNone/>
            </a:pPr>
            <a:r>
              <a:rPr lang="en-US" sz="5500" kern="0" dirty="0" smtClean="0">
                <a:solidFill>
                  <a:schemeClr val="tx2"/>
                </a:solidFill>
              </a:rPr>
              <a:t>beginning, niche and </a:t>
            </a:r>
            <a:r>
              <a:rPr lang="en-US" sz="5500" kern="0" smtClean="0">
                <a:solidFill>
                  <a:schemeClr val="tx2"/>
                </a:solidFill>
              </a:rPr>
              <a:t>the smallest </a:t>
            </a:r>
            <a:r>
              <a:rPr lang="en-US" sz="5500" kern="0" dirty="0" smtClean="0">
                <a:solidFill>
                  <a:schemeClr val="tx2"/>
                </a:solidFill>
              </a:rPr>
              <a:t>of family</a:t>
            </a:r>
          </a:p>
          <a:p>
            <a:pPr>
              <a:buNone/>
            </a:pPr>
            <a:r>
              <a:rPr lang="en-US" sz="5500" kern="0" dirty="0" smtClean="0">
                <a:solidFill>
                  <a:schemeClr val="tx2"/>
                </a:solidFill>
              </a:rPr>
              <a:t>farm operations. </a:t>
            </a:r>
            <a:r>
              <a:rPr lang="en-US" sz="5500" dirty="0" smtClean="0">
                <a:solidFill>
                  <a:schemeClr val="tx2"/>
                </a:solidFill>
                <a:ea typeface="Tahoma" pitchFamily="34" charset="0"/>
                <a:cs typeface="Tahoma" pitchFamily="34" charset="0"/>
              </a:rPr>
              <a:t>Examples might include; direct</a:t>
            </a:r>
          </a:p>
          <a:p>
            <a:pPr>
              <a:buNone/>
            </a:pPr>
            <a:r>
              <a:rPr lang="en-US" sz="5500" dirty="0" smtClean="0">
                <a:solidFill>
                  <a:schemeClr val="tx2"/>
                </a:solidFill>
                <a:ea typeface="Tahoma" pitchFamily="34" charset="0"/>
                <a:cs typeface="Tahoma" pitchFamily="34" charset="0"/>
              </a:rPr>
              <a:t>marketing to restaurants and grocery stores,</a:t>
            </a:r>
          </a:p>
          <a:p>
            <a:pPr>
              <a:buNone/>
            </a:pPr>
            <a:r>
              <a:rPr lang="en-US" sz="5500" dirty="0" smtClean="0">
                <a:solidFill>
                  <a:schemeClr val="tx2"/>
                </a:solidFill>
                <a:ea typeface="Tahoma" pitchFamily="34" charset="0"/>
                <a:cs typeface="Tahoma" pitchFamily="34" charset="0"/>
              </a:rPr>
              <a:t>organic production, community supported</a:t>
            </a:r>
          </a:p>
          <a:p>
            <a:pPr>
              <a:buNone/>
            </a:pPr>
            <a:r>
              <a:rPr lang="en-US" sz="5500" dirty="0" smtClean="0">
                <a:solidFill>
                  <a:schemeClr val="tx2"/>
                </a:solidFill>
                <a:ea typeface="Tahoma" pitchFamily="34" charset="0"/>
                <a:cs typeface="Tahoma" pitchFamily="34" charset="0"/>
              </a:rPr>
              <a:t>agriculture (CSA’s) and farmers markets.</a:t>
            </a:r>
          </a:p>
          <a:p>
            <a:pPr>
              <a:buNone/>
            </a:pPr>
            <a:endParaRPr lang="en-US" dirty="0" smtClean="0">
              <a:solidFill>
                <a:schemeClr val="tx2"/>
              </a:solidFill>
            </a:endParaRPr>
          </a:p>
          <a:p>
            <a:pPr>
              <a:buNone/>
            </a:pPr>
            <a:r>
              <a:rPr lang="en-US" sz="2500" dirty="0" smtClean="0">
                <a:solidFill>
                  <a:schemeClr val="tx2"/>
                </a:solidFill>
              </a:rPr>
              <a:t/>
            </a:r>
            <a:br>
              <a:rPr lang="en-US" sz="2500" dirty="0" smtClean="0">
                <a:solidFill>
                  <a:schemeClr val="tx2"/>
                </a:solidFill>
              </a:rPr>
            </a:br>
            <a:endParaRPr lang="en-US" sz="2500" dirty="0" smtClean="0">
              <a:solidFill>
                <a:schemeClr val="tx2"/>
              </a:solidFill>
            </a:endParaRPr>
          </a:p>
          <a:p>
            <a:endParaRPr lang="en-US" sz="2400" dirty="0" smtClean="0"/>
          </a:p>
          <a:p>
            <a:endParaRPr lang="en-US" dirty="0" smtClean="0"/>
          </a:p>
          <a:p>
            <a:endParaRPr lang="en-US" dirty="0" smtClean="0"/>
          </a:p>
          <a:p>
            <a:endParaRPr lang="en-US" dirty="0" smtClean="0"/>
          </a:p>
          <a:p>
            <a:endParaRPr lang="en-US" dirty="0" smtClean="0"/>
          </a:p>
          <a:p>
            <a:pPr>
              <a:buNone/>
            </a:pPr>
            <a:endParaRPr lang="en-US" dirty="0" smtClean="0"/>
          </a:p>
          <a:p>
            <a:endParaRPr lang="en-US" dirty="0"/>
          </a:p>
        </p:txBody>
      </p:sp>
      <p:pic>
        <p:nvPicPr>
          <p:cNvPr id="6" name="Picture 5" descr="farmloanfeature_new.jpg"/>
          <p:cNvPicPr>
            <a:picLocks noChangeAspect="1"/>
          </p:cNvPicPr>
          <p:nvPr/>
        </p:nvPicPr>
        <p:blipFill>
          <a:blip r:embed="rId3" cstate="print"/>
          <a:stretch>
            <a:fillRect/>
          </a:stretch>
        </p:blipFill>
        <p:spPr>
          <a:xfrm>
            <a:off x="0" y="0"/>
            <a:ext cx="2133600" cy="1524000"/>
          </a:xfrm>
          <a:prstGeom prst="rect">
            <a:avLst/>
          </a:prstGeom>
        </p:spPr>
      </p:pic>
    </p:spTree>
    <p:extLst>
      <p:ext uri="{BB962C8B-B14F-4D97-AF65-F5344CB8AC3E}">
        <p14:creationId xmlns="" xmlns:p14="http://schemas.microsoft.com/office/powerpoint/2010/main" val="2671745977"/>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a:solidFill>
            <a:schemeClr val="tx2"/>
          </a:solidFill>
        </p:spPr>
        <p:txBody>
          <a:bodyPr anchor="ctr">
            <a:normAutofit/>
          </a:bodyPr>
          <a:lstStyle/>
          <a:p>
            <a:pPr algn="ctr"/>
            <a:r>
              <a:rPr lang="en-US" sz="4400" dirty="0" smtClean="0">
                <a:solidFill>
                  <a:schemeClr val="bg1"/>
                </a:solidFill>
                <a:latin typeface="Tahoma" pitchFamily="34" charset="0"/>
                <a:ea typeface="Tahoma" pitchFamily="34" charset="0"/>
                <a:cs typeface="Tahoma" pitchFamily="34" charset="0"/>
              </a:rPr>
              <a:t>Fulfilling a Need</a:t>
            </a:r>
            <a:endParaRPr lang="en-US" sz="4400" dirty="0">
              <a:solidFill>
                <a:schemeClr val="bg1"/>
              </a:solidFill>
              <a:latin typeface="Tahoma" pitchFamily="34" charset="0"/>
              <a:ea typeface="Tahoma" pitchFamily="34" charset="0"/>
              <a:cs typeface="Tahoma" pitchFamily="34" charset="0"/>
            </a:endParaRPr>
          </a:p>
        </p:txBody>
      </p:sp>
      <p:sp>
        <p:nvSpPr>
          <p:cNvPr id="4" name="Text Placeholder 3"/>
          <p:cNvSpPr>
            <a:spLocks noGrp="1"/>
          </p:cNvSpPr>
          <p:nvPr>
            <p:ph type="body" sz="half" idx="2"/>
          </p:nvPr>
        </p:nvSpPr>
        <p:spPr>
          <a:xfrm>
            <a:off x="228600" y="1295400"/>
            <a:ext cx="8610600" cy="4267200"/>
          </a:xfrm>
        </p:spPr>
        <p:txBody>
          <a:bodyPr>
            <a:noAutofit/>
          </a:bodyPr>
          <a:lstStyle/>
          <a:p>
            <a:pPr>
              <a:buFont typeface="Wingdings" pitchFamily="2" charset="2"/>
              <a:buChar char="Ø"/>
            </a:pPr>
            <a:r>
              <a:rPr lang="en-US" sz="2100" dirty="0" smtClean="0">
                <a:solidFill>
                  <a:schemeClr val="tx2"/>
                </a:solidFill>
                <a:latin typeface="Tahoma" pitchFamily="34" charset="0"/>
                <a:cs typeface="Tahoma" pitchFamily="34" charset="0"/>
              </a:rPr>
              <a:t> Assisting applicants who have limited experience by providing them with an opportunity to gain farm management experience while working with a mentor;</a:t>
            </a:r>
          </a:p>
          <a:p>
            <a:pPr>
              <a:buFont typeface="Wingdings" pitchFamily="2" charset="2"/>
              <a:buChar char="Ø"/>
            </a:pPr>
            <a:endParaRPr lang="en-US" sz="2100" dirty="0" smtClean="0">
              <a:solidFill>
                <a:schemeClr val="tx2"/>
              </a:solidFill>
              <a:latin typeface="Tahoma" pitchFamily="34" charset="0"/>
              <a:cs typeface="Tahoma" pitchFamily="34" charset="0"/>
            </a:endParaRPr>
          </a:p>
          <a:p>
            <a:pPr>
              <a:buFont typeface="Wingdings" pitchFamily="2" charset="2"/>
              <a:buChar char="Ø"/>
            </a:pPr>
            <a:r>
              <a:rPr lang="en-US" sz="2100" dirty="0" smtClean="0">
                <a:solidFill>
                  <a:schemeClr val="tx2"/>
                </a:solidFill>
                <a:latin typeface="Tahoma" pitchFamily="34" charset="0"/>
                <a:cs typeface="Tahoma" pitchFamily="34" charset="0"/>
              </a:rPr>
              <a:t> Eliminate use of high cost personal loans and high interest credit cards;</a:t>
            </a:r>
          </a:p>
          <a:p>
            <a:endParaRPr lang="en-US" sz="2100" dirty="0" smtClean="0">
              <a:solidFill>
                <a:schemeClr val="tx2"/>
              </a:solidFill>
              <a:latin typeface="Tahoma" pitchFamily="34" charset="0"/>
              <a:cs typeface="Tahoma" pitchFamily="34" charset="0"/>
            </a:endParaRPr>
          </a:p>
          <a:p>
            <a:pPr>
              <a:buFont typeface="Wingdings" pitchFamily="2" charset="2"/>
              <a:buChar char="Ø"/>
            </a:pPr>
            <a:r>
              <a:rPr lang="en-US" sz="2100" dirty="0" smtClean="0">
                <a:solidFill>
                  <a:schemeClr val="tx2"/>
                </a:solidFill>
                <a:latin typeface="Tahoma" pitchFamily="34" charset="0"/>
                <a:cs typeface="Tahoma" pitchFamily="34" charset="0"/>
              </a:rPr>
              <a:t> Providing a bridge for Youth Loan borrowers  to transition to larger-scale operations;</a:t>
            </a:r>
          </a:p>
          <a:p>
            <a:pPr>
              <a:buFont typeface="Wingdings" pitchFamily="2" charset="2"/>
              <a:buChar char="Ø"/>
            </a:pPr>
            <a:endParaRPr lang="en-US" sz="2100" dirty="0" smtClean="0">
              <a:solidFill>
                <a:schemeClr val="tx2"/>
              </a:solidFill>
              <a:latin typeface="Tahoma" pitchFamily="34" charset="0"/>
              <a:cs typeface="Tahoma" pitchFamily="34" charset="0"/>
            </a:endParaRPr>
          </a:p>
          <a:p>
            <a:pPr>
              <a:buFont typeface="Wingdings" pitchFamily="2" charset="2"/>
              <a:buChar char="Ø"/>
            </a:pPr>
            <a:r>
              <a:rPr lang="en-US" sz="2100" dirty="0" smtClean="0">
                <a:solidFill>
                  <a:schemeClr val="tx2"/>
                </a:solidFill>
                <a:latin typeface="Tahoma" pitchFamily="34" charset="0"/>
                <a:cs typeface="Tahoma" pitchFamily="34" charset="0"/>
              </a:rPr>
              <a:t> Assisting the agricultural community by creating opportunities to start new businesses.</a:t>
            </a:r>
          </a:p>
          <a:p>
            <a:pPr>
              <a:buFont typeface="Wingdings" pitchFamily="2" charset="2"/>
              <a:buChar char="Ø"/>
            </a:pPr>
            <a:endParaRPr lang="en-US" sz="2300" dirty="0">
              <a:solidFill>
                <a:schemeClr val="tx2"/>
              </a:solidFill>
              <a:latin typeface="Tahoma" pitchFamily="34" charset="0"/>
              <a:cs typeface="Tahoma" pitchFamily="34" charset="0"/>
            </a:endParaRPr>
          </a:p>
        </p:txBody>
      </p:sp>
      <p:pic>
        <p:nvPicPr>
          <p:cNvPr id="5" name="Picture 4" descr="FSA_masthead_logo.jpg"/>
          <p:cNvPicPr>
            <a:picLocks noChangeAspect="1"/>
          </p:cNvPicPr>
          <p:nvPr/>
        </p:nvPicPr>
        <p:blipFill>
          <a:blip r:embed="rId3" cstate="print"/>
          <a:stretch>
            <a:fillRect/>
          </a:stretch>
        </p:blipFill>
        <p:spPr>
          <a:xfrm>
            <a:off x="0" y="5715000"/>
            <a:ext cx="9144000" cy="1143000"/>
          </a:xfrm>
          <a:prstGeom prst="rect">
            <a:avLst/>
          </a:prstGeom>
        </p:spPr>
      </p:pic>
    </p:spTree>
    <p:extLst>
      <p:ext uri="{BB962C8B-B14F-4D97-AF65-F5344CB8AC3E}">
        <p14:creationId xmlns="" xmlns:p14="http://schemas.microsoft.com/office/powerpoint/2010/main" val="3755301003"/>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2133600" y="0"/>
            <a:ext cx="6994071" cy="1524000"/>
          </a:xfrm>
          <a:solidFill>
            <a:srgbClr val="002060"/>
          </a:solidFill>
        </p:spPr>
        <p:txBody>
          <a:bodyPr>
            <a:normAutofit fontScale="90000"/>
          </a:bodyPr>
          <a:lstStyle/>
          <a:p>
            <a:pPr algn="ctr"/>
            <a:r>
              <a:rPr lang="en-US" sz="4900" dirty="0" smtClean="0">
                <a:solidFill>
                  <a:srgbClr val="002060"/>
                </a:solidFill>
              </a:rPr>
              <a:t/>
            </a:r>
            <a:br>
              <a:rPr lang="en-US" sz="4900" dirty="0" smtClean="0">
                <a:solidFill>
                  <a:srgbClr val="002060"/>
                </a:solidFill>
              </a:rPr>
            </a:br>
            <a:r>
              <a:rPr lang="en-US" sz="4900" dirty="0" smtClean="0">
                <a:solidFill>
                  <a:srgbClr val="F8F8F8"/>
                </a:solidFill>
              </a:rPr>
              <a:t>What is a Microloan</a:t>
            </a:r>
            <a:r>
              <a:rPr lang="en-US" dirty="0" smtClean="0"/>
              <a:t>	</a:t>
            </a:r>
            <a:br>
              <a:rPr lang="en-US" dirty="0" smtClean="0"/>
            </a:br>
            <a:endParaRPr lang="en-US" dirty="0"/>
          </a:p>
        </p:txBody>
      </p:sp>
      <p:sp>
        <p:nvSpPr>
          <p:cNvPr id="8" name="Content Placeholder 2"/>
          <p:cNvSpPr txBox="1">
            <a:spLocks/>
          </p:cNvSpPr>
          <p:nvPr/>
        </p:nvSpPr>
        <p:spPr bwMode="white">
          <a:xfrm>
            <a:off x="1676400" y="2209800"/>
            <a:ext cx="7467600" cy="38100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normAutofit fontScale="62500" lnSpcReduction="20000"/>
          </a:bodyPr>
          <a:lstStyle>
            <a:lvl1pPr marL="342900" indent="-342900" algn="l" rtl="0" eaLnBrk="1" fontAlgn="base" hangingPunct="1">
              <a:spcBef>
                <a:spcPct val="20000"/>
              </a:spcBef>
              <a:spcAft>
                <a:spcPct val="0"/>
              </a:spcAft>
              <a:buClr>
                <a:srgbClr val="5F5F5F"/>
              </a:buClr>
              <a:buSzPct val="75000"/>
              <a:buFont typeface="Wingdings" pitchFamily="2" charset="2"/>
              <a:buChar char="n"/>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Clr>
                <a:srgbClr val="5F5F5F"/>
              </a:buClr>
              <a:buSzPct val="75000"/>
              <a:buFont typeface="Wingdings" pitchFamily="2" charset="2"/>
              <a:buChar char="n"/>
              <a:defRPr kumimoji="1" sz="2400">
                <a:solidFill>
                  <a:schemeClr val="tx1"/>
                </a:solidFill>
                <a:latin typeface="+mn-lt"/>
              </a:defRPr>
            </a:lvl2pPr>
            <a:lvl3pPr marL="1143000" indent="-228600" algn="l" rtl="0" eaLnBrk="1" fontAlgn="base" hangingPunct="1">
              <a:spcBef>
                <a:spcPct val="20000"/>
              </a:spcBef>
              <a:spcAft>
                <a:spcPct val="0"/>
              </a:spcAft>
              <a:buClr>
                <a:srgbClr val="5F5F5F"/>
              </a:buClr>
              <a:buSzPct val="75000"/>
              <a:buFont typeface="Wingdings" pitchFamily="2" charset="2"/>
              <a:buChar char="n"/>
              <a:defRPr kumimoji="1" sz="2000">
                <a:solidFill>
                  <a:schemeClr val="tx1"/>
                </a:solidFill>
                <a:latin typeface="+mn-lt"/>
              </a:defRPr>
            </a:lvl3pPr>
            <a:lvl4pPr marL="16002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4pPr>
            <a:lvl5pPr marL="20574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5pPr>
            <a:lvl6pPr marL="25146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6pPr>
            <a:lvl7pPr marL="29718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7pPr>
            <a:lvl8pPr marL="34290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8pPr>
            <a:lvl9pPr marL="3886200" indent="-228600" algn="l" rtl="0" eaLnBrk="1" fontAlgn="base" hangingPunct="1">
              <a:spcBef>
                <a:spcPct val="20000"/>
              </a:spcBef>
              <a:spcAft>
                <a:spcPct val="0"/>
              </a:spcAft>
              <a:buClr>
                <a:srgbClr val="5F5F5F"/>
              </a:buClr>
              <a:buSzPct val="75000"/>
              <a:buFont typeface="Wingdings" pitchFamily="2" charset="2"/>
              <a:buChar char="n"/>
              <a:defRPr kumimoji="1" sz="1800">
                <a:solidFill>
                  <a:schemeClr val="tx1"/>
                </a:solidFill>
                <a:latin typeface="+mn-lt"/>
              </a:defRPr>
            </a:lvl9pPr>
          </a:lstStyle>
          <a:p>
            <a:pPr marL="457200" indent="-457200">
              <a:buNone/>
            </a:pPr>
            <a:r>
              <a:rPr lang="en-US" sz="4600" b="1" dirty="0" smtClean="0">
                <a:solidFill>
                  <a:schemeClr val="tx2"/>
                </a:solidFill>
                <a:cs typeface="Tahoma" pitchFamily="34" charset="0"/>
              </a:rPr>
              <a:t>	Microloans</a:t>
            </a:r>
            <a:r>
              <a:rPr lang="en-US" sz="4600" dirty="0" smtClean="0">
                <a:solidFill>
                  <a:schemeClr val="tx2"/>
                </a:solidFill>
                <a:cs typeface="Tahoma" pitchFamily="34" charset="0"/>
              </a:rPr>
              <a:t> are direct farm operating loans</a:t>
            </a:r>
            <a:r>
              <a:rPr lang="en-US" sz="4600" dirty="0" smtClean="0">
                <a:solidFill>
                  <a:schemeClr val="tx2"/>
                </a:solidFill>
              </a:rPr>
              <a:t>, either annual or term, that do not exceed $35,000. Microloans have a simplified application process and paperwork and verification requirements that are more proportional to smaller loans and operations.</a:t>
            </a:r>
          </a:p>
          <a:p>
            <a:pPr>
              <a:buNone/>
            </a:pPr>
            <a:r>
              <a:rPr lang="en-US" sz="4400" dirty="0" smtClean="0">
                <a:solidFill>
                  <a:schemeClr val="tx2"/>
                </a:solidFill>
              </a:rPr>
              <a:t> </a:t>
            </a:r>
            <a:endParaRPr lang="en-US" sz="4100" dirty="0" smtClean="0">
              <a:solidFill>
                <a:schemeClr val="tx2"/>
              </a:solidFill>
            </a:endParaRPr>
          </a:p>
          <a:p>
            <a:pPr>
              <a:buNone/>
            </a:pPr>
            <a:endParaRPr lang="en-US" dirty="0" smtClean="0">
              <a:solidFill>
                <a:schemeClr val="tx2"/>
              </a:solidFill>
              <a:latin typeface="Tahoma" pitchFamily="34" charset="0"/>
              <a:cs typeface="Tahoma" pitchFamily="34" charset="0"/>
            </a:endParaRPr>
          </a:p>
          <a:p>
            <a:pPr>
              <a:buNone/>
            </a:pPr>
            <a:r>
              <a:rPr lang="en-US" sz="2500" dirty="0" smtClean="0">
                <a:solidFill>
                  <a:schemeClr val="tx2"/>
                </a:solidFill>
              </a:rPr>
              <a:t/>
            </a:r>
            <a:br>
              <a:rPr lang="en-US" sz="2500" dirty="0" smtClean="0">
                <a:solidFill>
                  <a:schemeClr val="tx2"/>
                </a:solidFill>
              </a:rPr>
            </a:br>
            <a:endParaRPr lang="en-US" sz="2500" dirty="0" smtClean="0">
              <a:solidFill>
                <a:schemeClr val="tx2"/>
              </a:solidFill>
            </a:endParaRPr>
          </a:p>
          <a:p>
            <a:endParaRPr lang="en-US" sz="2400" dirty="0" smtClean="0"/>
          </a:p>
          <a:p>
            <a:endParaRPr lang="en-US" dirty="0" smtClean="0"/>
          </a:p>
          <a:p>
            <a:endParaRPr lang="en-US" dirty="0" smtClean="0"/>
          </a:p>
          <a:p>
            <a:endParaRPr lang="en-US" dirty="0" smtClean="0"/>
          </a:p>
          <a:p>
            <a:endParaRPr lang="en-US" dirty="0" smtClean="0"/>
          </a:p>
          <a:p>
            <a:pPr>
              <a:buNone/>
            </a:pPr>
            <a:endParaRPr lang="en-US" dirty="0" smtClean="0"/>
          </a:p>
          <a:p>
            <a:endParaRPr lang="en-US" dirty="0"/>
          </a:p>
        </p:txBody>
      </p:sp>
      <p:pic>
        <p:nvPicPr>
          <p:cNvPr id="6" name="Picture 5" descr="farmloanfeature_new.jpg"/>
          <p:cNvPicPr>
            <a:picLocks noChangeAspect="1"/>
          </p:cNvPicPr>
          <p:nvPr/>
        </p:nvPicPr>
        <p:blipFill>
          <a:blip r:embed="rId3" cstate="print"/>
          <a:stretch>
            <a:fillRect/>
          </a:stretch>
        </p:blipFill>
        <p:spPr>
          <a:xfrm>
            <a:off x="0" y="0"/>
            <a:ext cx="2133600" cy="1524000"/>
          </a:xfrm>
          <a:prstGeom prst="rect">
            <a:avLst/>
          </a:prstGeom>
        </p:spPr>
      </p:pic>
    </p:spTree>
    <p:extLst>
      <p:ext uri="{BB962C8B-B14F-4D97-AF65-F5344CB8AC3E}">
        <p14:creationId xmlns="" xmlns:p14="http://schemas.microsoft.com/office/powerpoint/2010/main" val="2671745977"/>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theme/theme1.xml><?xml version="1.0" encoding="utf-8"?>
<a:theme xmlns:a="http://schemas.openxmlformats.org/drawingml/2006/main" name="Vison desg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2060"/>
        </a:solidFill>
      </a:spPr>
      <a:bodyPr wrap="square">
        <a:spAutoFit/>
      </a:bodyPr>
      <a:lstStyle>
        <a:defPPr>
          <a:defRPr kumimoji="1" sz="4400" b="0" i="0" u="none" strike="noStrike" kern="0" cap="none" spc="0" normalizeH="0" baseline="0" noProof="0" dirty="0" smtClean="0">
            <a:ln>
              <a:noFill/>
            </a:ln>
            <a:solidFill>
              <a:srgbClr val="F8F8F8"/>
            </a:solidFill>
            <a:effectLst/>
            <a:uLnTx/>
            <a:uFillTx/>
            <a:latin typeface="Tahoma"/>
            <a:ea typeface="+mj-ea"/>
            <a:cs typeface="+mj-c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80808"/>
        </a:dk1>
        <a:lt1>
          <a:srgbClr val="74C8E6"/>
        </a:lt1>
        <a:dk2>
          <a:srgbClr val="000000"/>
        </a:dk2>
        <a:lt2>
          <a:srgbClr val="080808"/>
        </a:lt2>
        <a:accent1>
          <a:srgbClr val="68A2B6"/>
        </a:accent1>
        <a:accent2>
          <a:srgbClr val="4192BF"/>
        </a:accent2>
        <a:accent3>
          <a:srgbClr val="BCE0F0"/>
        </a:accent3>
        <a:accent4>
          <a:srgbClr val="060606"/>
        </a:accent4>
        <a:accent5>
          <a:srgbClr val="B9CED7"/>
        </a:accent5>
        <a:accent6>
          <a:srgbClr val="3A84AD"/>
        </a:accent6>
        <a:hlink>
          <a:srgbClr val="3963AF"/>
        </a:hlink>
        <a:folHlink>
          <a:srgbClr val="0000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LongProperties xmlns="http://schemas.microsoft.com/office/2006/metadata/long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99BB1D5C3DF06346B358AA6C3CD1B2A4" ma:contentTypeVersion="2" ma:contentTypeDescription="Create a new document." ma:contentTypeScope="" ma:versionID="63a7c79a3ed6cf9729550280160d4bd2">
  <xsd:schema xmlns:xsd="http://www.w3.org/2001/XMLSchema" xmlns:xs="http://www.w3.org/2001/XMLSchema" xmlns:p="http://schemas.microsoft.com/office/2006/metadata/properties" xmlns:ns1="http://schemas.microsoft.com/sharepoint/v3" targetNamespace="http://schemas.microsoft.com/office/2006/metadata/properties" ma:root="true" ma:fieldsID="ff328a1cd662c37536c074f55b1464a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99B583A-9939-4614-87BC-50D14E05CEBA}"/>
</file>

<file path=customXml/itemProps2.xml><?xml version="1.0" encoding="utf-8"?>
<ds:datastoreItem xmlns:ds="http://schemas.openxmlformats.org/officeDocument/2006/customXml" ds:itemID="{0E84F827-0BB2-4D35-970E-BB7C20B0A3DE}"/>
</file>

<file path=customXml/itemProps3.xml><?xml version="1.0" encoding="utf-8"?>
<ds:datastoreItem xmlns:ds="http://schemas.openxmlformats.org/officeDocument/2006/customXml" ds:itemID="{ABDDB4AF-718C-4DDB-B533-6369A8371E04}"/>
</file>

<file path=customXml/itemProps4.xml><?xml version="1.0" encoding="utf-8"?>
<ds:datastoreItem xmlns:ds="http://schemas.openxmlformats.org/officeDocument/2006/customXml" ds:itemID="{88B7AEA8-F3B0-45C2-9600-35588DBA5C2C}"/>
</file>

<file path=docProps/app.xml><?xml version="1.0" encoding="utf-8"?>
<Properties xmlns="http://schemas.openxmlformats.org/officeDocument/2006/extended-properties" xmlns:vt="http://schemas.openxmlformats.org/officeDocument/2006/docPropsVTypes">
  <Template>Vison desgin</Template>
  <TotalTime>10022</TotalTime>
  <Words>1503</Words>
  <Application>Microsoft Office PowerPoint</Application>
  <PresentationFormat>On-screen Show (4:3)</PresentationFormat>
  <Paragraphs>238</Paragraphs>
  <Slides>17</Slides>
  <Notes>15</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Vison desgin</vt:lpstr>
      <vt:lpstr>Office Theme</vt:lpstr>
      <vt:lpstr>Slide 1</vt:lpstr>
      <vt:lpstr>Who is FSA</vt:lpstr>
      <vt:lpstr>An Introduction to FSA Farm Loans</vt:lpstr>
      <vt:lpstr>What Type of Loans are Available</vt:lpstr>
      <vt:lpstr>Slide 5</vt:lpstr>
      <vt:lpstr>Slide 6</vt:lpstr>
      <vt:lpstr> FSA’s   Microloan Program  </vt:lpstr>
      <vt:lpstr>Fulfilling a Need</vt:lpstr>
      <vt:lpstr> What is a Microloan  </vt:lpstr>
      <vt:lpstr> An Overview   </vt:lpstr>
      <vt:lpstr> Eligibility Requirements  </vt:lpstr>
      <vt:lpstr>  Managerial Ability and Alternatives  </vt:lpstr>
      <vt:lpstr>Securing Microloans</vt:lpstr>
      <vt:lpstr>Applying for a Loan</vt:lpstr>
      <vt:lpstr>In Summary: Microloans</vt:lpstr>
      <vt:lpstr>In Summary: Microloans</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FSA Microloans</dc:title>
  <dc:creator>Dan Jackson</dc:creator>
  <cp:lastModifiedBy>danny.jackson</cp:lastModifiedBy>
  <cp:revision>696</cp:revision>
  <dcterms:created xsi:type="dcterms:W3CDTF">2012-10-01T15:06:16Z</dcterms:created>
  <dcterms:modified xsi:type="dcterms:W3CDTF">2013-02-11T18:06:46Z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BugNumber">
    <vt:lpwstr>492018L</vt:lpwstr>
  </property>
  <property fmtid="{D5CDD505-2E9C-101B-9397-08002B2CF9AE}" pid="3" name="TPInstallLocation">
    <vt:lpwstr>{Document Themes}</vt:lpwstr>
  </property>
  <property fmtid="{D5CDD505-2E9C-101B-9397-08002B2CF9AE}" pid="4" name="PrimaryImageGen">
    <vt:lpwstr>1</vt:lpwstr>
  </property>
  <property fmtid="{D5CDD505-2E9C-101B-9397-08002B2CF9AE}" pid="5" name="display_urn:schemas-microsoft-com:office:office#APAuthor">
    <vt:lpwstr>REDMOND\cynvey</vt:lpwstr>
  </property>
  <property fmtid="{D5CDD505-2E9C-101B-9397-08002B2CF9AE}" pid="6" name="APAuthor">
    <vt:lpwstr>191</vt:lpwstr>
  </property>
  <property fmtid="{D5CDD505-2E9C-101B-9397-08002B2CF9AE}" pid="7" name="Milestone">
    <vt:lpwstr>Continuous</vt:lpwstr>
  </property>
  <property fmtid="{D5CDD505-2E9C-101B-9397-08002B2CF9AE}" pid="8" name="TPAppVersion">
    <vt:lpwstr>11</vt:lpwstr>
  </property>
  <property fmtid="{D5CDD505-2E9C-101B-9397-08002B2CF9AE}" pid="9" name="TPCommandLine">
    <vt:lpwstr>{PP} {FilePath}</vt:lpwstr>
  </property>
  <property fmtid="{D5CDD505-2E9C-101B-9397-08002B2CF9AE}" pid="10" name="IsSearchable">
    <vt:lpwstr>0</vt:lpwstr>
  </property>
  <property fmtid="{D5CDD505-2E9C-101B-9397-08002B2CF9AE}" pid="11" name="NumericId">
    <vt:lpwstr>-1.00000000000000</vt:lpwstr>
  </property>
  <property fmtid="{D5CDD505-2E9C-101B-9397-08002B2CF9AE}" pid="12" name="PublishTargets">
    <vt:lpwstr>OfficeOnline</vt:lpwstr>
  </property>
  <property fmtid="{D5CDD505-2E9C-101B-9397-08002B2CF9AE}" pid="13" name="TPLaunchHelpLinkType">
    <vt:lpwstr>Template</vt:lpwstr>
  </property>
  <property fmtid="{D5CDD505-2E9C-101B-9397-08002B2CF9AE}" pid="14" name="TPFriendlyName">
    <vt:lpwstr>Business vision design template</vt:lpwstr>
  </property>
  <property fmtid="{D5CDD505-2E9C-101B-9397-08002B2CF9AE}" pid="15" name="display_urn:schemas-microsoft-com:office:office#APEditor">
    <vt:lpwstr>REDMOND\v-luannv</vt:lpwstr>
  </property>
  <property fmtid="{D5CDD505-2E9C-101B-9397-08002B2CF9AE}" pid="16" name="APEditor">
    <vt:lpwstr>92</vt:lpwstr>
  </property>
  <property fmtid="{D5CDD505-2E9C-101B-9397-08002B2CF9AE}" pid="17" name="Provider">
    <vt:lpwstr>EY001142237</vt:lpwstr>
  </property>
  <property fmtid="{D5CDD505-2E9C-101B-9397-08002B2CF9AE}" pid="18" name="SourceTitle">
    <vt:lpwstr>Business vision design template</vt:lpwstr>
  </property>
  <property fmtid="{D5CDD505-2E9C-101B-9397-08002B2CF9AE}" pid="19" name="TPApplication">
    <vt:lpwstr>PowerPoint</vt:lpwstr>
  </property>
  <property fmtid="{D5CDD505-2E9C-101B-9397-08002B2CF9AE}" pid="20" name="TPLaunchHelpLink">
    <vt:lpwstr/>
  </property>
  <property fmtid="{D5CDD505-2E9C-101B-9397-08002B2CF9AE}" pid="21" name="OpenTemplate">
    <vt:lpwstr>1</vt:lpwstr>
  </property>
  <property fmtid="{D5CDD505-2E9C-101B-9397-08002B2CF9AE}" pid="22" name="UACurrentWords">
    <vt:lpwstr>0</vt:lpwstr>
  </property>
  <property fmtid="{D5CDD505-2E9C-101B-9397-08002B2CF9AE}" pid="23" name="UALocRecommendation">
    <vt:lpwstr>Never Localize</vt:lpwstr>
  </property>
  <property fmtid="{D5CDD505-2E9C-101B-9397-08002B2CF9AE}" pid="24" name="UALocComments">
    <vt:lpwstr>text on background image. no psd available.</vt:lpwstr>
  </property>
  <property fmtid="{D5CDD505-2E9C-101B-9397-08002B2CF9AE}" pid="25" name="Applications">
    <vt:lpwstr>66;#PowerPoint - Design Templt 2003;#64;#PowerPoint 2003;#67;#PowerPoint - Design Templt 12;#79;#Template 12;#65;#Microsoft Office PowerPoint 2007</vt:lpwstr>
  </property>
  <property fmtid="{D5CDD505-2E9C-101B-9397-08002B2CF9AE}" pid="26" name="TemplateStatus">
    <vt:lpwstr>Complete</vt:lpwstr>
  </property>
  <property fmtid="{D5CDD505-2E9C-101B-9397-08002B2CF9AE}" pid="27" name="ContentTypeId">
    <vt:lpwstr>0x01010099BB1D5C3DF06346B358AA6C3CD1B2A4</vt:lpwstr>
  </property>
  <property fmtid="{D5CDD505-2E9C-101B-9397-08002B2CF9AE}" pid="28" name="IsDeleted">
    <vt:lpwstr>0</vt:lpwstr>
  </property>
  <property fmtid="{D5CDD505-2E9C-101B-9397-08002B2CF9AE}" pid="29" name="ShowIn">
    <vt:lpwstr>Show everywhere</vt:lpwstr>
  </property>
  <property fmtid="{D5CDD505-2E9C-101B-9397-08002B2CF9AE}" pid="30" name="UANotes">
    <vt:lpwstr>Text is visible in high contrast mode, but graphics are not. </vt:lpwstr>
  </property>
  <property fmtid="{D5CDD505-2E9C-101B-9397-08002B2CF9AE}" pid="31" name="PublishStatusLookup">
    <vt:lpwstr>260703</vt:lpwstr>
  </property>
  <property fmtid="{D5CDD505-2E9C-101B-9397-08002B2CF9AE}" pid="32" name="TPClientViewer">
    <vt:lpwstr>Microsoft Office PowerPoint</vt:lpwstr>
  </property>
  <property fmtid="{D5CDD505-2E9C-101B-9397-08002B2CF9AE}" pid="33" name="TPComponent">
    <vt:lpwstr>PPTFiles</vt:lpwstr>
  </property>
  <property fmtid="{D5CDD505-2E9C-101B-9397-08002B2CF9AE}" pid="34" name="TPNamespace">
    <vt:lpwstr>POWERPNT</vt:lpwstr>
  </property>
  <property fmtid="{D5CDD505-2E9C-101B-9397-08002B2CF9AE}" pid="35" name="APTrustLevel">
    <vt:lpwstr>1.00000000000000</vt:lpwstr>
  </property>
  <property fmtid="{D5CDD505-2E9C-101B-9397-08002B2CF9AE}" pid="36" name="TrustLevel">
    <vt:lpwstr>Microsoft Managed Content</vt:lpwstr>
  </property>
  <property fmtid="{D5CDD505-2E9C-101B-9397-08002B2CF9AE}" pid="37" name="Content Type">
    <vt:lpwstr>OOFile</vt:lpwstr>
  </property>
</Properties>
</file>