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2" r:id="rId4"/>
  </p:sldMasterIdLst>
  <p:sldIdLst>
    <p:sldId id="256" r:id="rId5"/>
    <p:sldId id="257" r:id="rId6"/>
    <p:sldId id="258" r:id="rId7"/>
    <p:sldId id="365" r:id="rId8"/>
    <p:sldId id="366" r:id="rId9"/>
    <p:sldId id="316" r:id="rId10"/>
    <p:sldId id="260" r:id="rId11"/>
    <p:sldId id="262" r:id="rId12"/>
    <p:sldId id="305" r:id="rId13"/>
    <p:sldId id="338" r:id="rId14"/>
    <p:sldId id="339" r:id="rId15"/>
    <p:sldId id="361" r:id="rId16"/>
    <p:sldId id="368" r:id="rId17"/>
    <p:sldId id="307" r:id="rId18"/>
    <p:sldId id="308" r:id="rId19"/>
    <p:sldId id="390" r:id="rId20"/>
    <p:sldId id="309" r:id="rId21"/>
    <p:sldId id="310" r:id="rId22"/>
    <p:sldId id="311" r:id="rId23"/>
    <p:sldId id="312" r:id="rId24"/>
    <p:sldId id="313" r:id="rId25"/>
    <p:sldId id="322" r:id="rId26"/>
    <p:sldId id="359" r:id="rId27"/>
    <p:sldId id="358" r:id="rId28"/>
    <p:sldId id="360" r:id="rId29"/>
    <p:sldId id="379" r:id="rId30"/>
    <p:sldId id="378" r:id="rId31"/>
    <p:sldId id="348" r:id="rId32"/>
    <p:sldId id="382" r:id="rId33"/>
    <p:sldId id="383" r:id="rId34"/>
    <p:sldId id="350" r:id="rId35"/>
    <p:sldId id="351" r:id="rId36"/>
    <p:sldId id="352" r:id="rId37"/>
    <p:sldId id="354" r:id="rId38"/>
    <p:sldId id="381" r:id="rId39"/>
    <p:sldId id="357" r:id="rId40"/>
    <p:sldId id="306" r:id="rId41"/>
    <p:sldId id="363" r:id="rId42"/>
    <p:sldId id="370" r:id="rId43"/>
    <p:sldId id="384" r:id="rId44"/>
    <p:sldId id="289" r:id="rId45"/>
    <p:sldId id="369" r:id="rId46"/>
    <p:sldId id="388" r:id="rId47"/>
    <p:sldId id="385" r:id="rId48"/>
    <p:sldId id="371" r:id="rId49"/>
    <p:sldId id="386" r:id="rId50"/>
    <p:sldId id="387" r:id="rId51"/>
    <p:sldId id="373" r:id="rId52"/>
    <p:sldId id="330" r:id="rId53"/>
    <p:sldId id="274" r:id="rId54"/>
    <p:sldId id="275" r:id="rId55"/>
    <p:sldId id="389" r:id="rId56"/>
    <p:sldId id="377" r:id="rId57"/>
    <p:sldId id="376" r:id="rId58"/>
    <p:sldId id="331" r:id="rId59"/>
    <p:sldId id="374" r:id="rId60"/>
    <p:sldId id="271" r:id="rId61"/>
    <p:sldId id="334" r:id="rId62"/>
    <p:sldId id="375" r:id="rId63"/>
    <p:sldId id="337" r:id="rId64"/>
    <p:sldId id="268" r:id="rId65"/>
    <p:sldId id="335" r:id="rId66"/>
    <p:sldId id="391" r:id="rId6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51" autoAdjust="0"/>
    <p:restoredTop sz="94603" autoAdjust="0"/>
  </p:normalViewPr>
  <p:slideViewPr>
    <p:cSldViewPr>
      <p:cViewPr varScale="1">
        <p:scale>
          <a:sx n="79" d="100"/>
          <a:sy n="79" d="100"/>
        </p:scale>
        <p:origin x="763" y="67"/>
      </p:cViewPr>
      <p:guideLst>
        <p:guide orient="horz" pos="2160"/>
        <p:guide pos="2880"/>
      </p:guideLst>
    </p:cSldViewPr>
  </p:slideViewPr>
  <p:outlineViewPr>
    <p:cViewPr>
      <p:scale>
        <a:sx n="33" d="100"/>
        <a:sy n="33" d="100"/>
      </p:scale>
      <p:origin x="0" y="12138"/>
    </p:cViewPr>
  </p:outlineViewPr>
  <p:notesTextViewPr>
    <p:cViewPr>
      <p:scale>
        <a:sx n="100" d="100"/>
        <a:sy n="100" d="100"/>
      </p:scale>
      <p:origin x="0" y="0"/>
    </p:cViewPr>
  </p:notesTextViewPr>
  <p:sorterViewPr>
    <p:cViewPr>
      <p:scale>
        <a:sx n="66" d="100"/>
        <a:sy n="66" d="100"/>
      </p:scale>
      <p:origin x="0" y="1266"/>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0EBBED1D-E456-439A-9D9C-6683592A615E}" type="datetimeFigureOut">
              <a:rPr lang="en-US" smtClean="0"/>
              <a:pPr/>
              <a:t>11/6/2026</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E56D0D6A-7D02-420C-99C2-1761BB5192B1}" type="slidenum">
              <a:rPr lang="en-US" smtClean="0"/>
              <a:pPr/>
              <a:t>‹#›</a:t>
            </a:fld>
            <a:endParaRPr lang="en-US"/>
          </a:p>
        </p:txBody>
      </p:sp>
    </p:spTree>
  </p:cSld>
  <p:clrMapOvr>
    <a:masterClrMapping/>
  </p:clrMapOvr>
  <p:transition>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EBBED1D-E456-439A-9D9C-6683592A615E}" type="datetimeFigureOut">
              <a:rPr lang="en-US" smtClean="0"/>
              <a:pPr/>
              <a:t>11/6/2026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6D0D6A-7D02-420C-99C2-1761BB5192B1}" type="slidenum">
              <a:rPr lang="en-US" smtClean="0"/>
              <a:pPr/>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transition>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0EBBED1D-E456-439A-9D9C-6683592A615E}" type="datetimeFigureOut">
              <a:rPr lang="en-US" smtClean="0"/>
              <a:pPr/>
              <a:t>11/6/2026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6D0D6A-7D02-420C-99C2-1761BB5192B1}"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masterClrMapping/>
  </p:clrMapOvr>
  <p:transition>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EBBED1D-E456-439A-9D9C-6683592A615E}" type="datetimeFigureOut">
              <a:rPr lang="en-US" smtClean="0"/>
              <a:pPr/>
              <a:t>11/6/2026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6D0D6A-7D02-420C-99C2-1761BB5192B1}" type="slidenum">
              <a:rPr lang="en-US" smtClean="0"/>
              <a:pPr/>
              <a:t>‹#›</a:t>
            </a:fld>
            <a:endParaRPr lang="en-US"/>
          </a:p>
        </p:txBody>
      </p:sp>
      <p:sp>
        <p:nvSpPr>
          <p:cNvPr id="8" name="Title 7"/>
          <p:cNvSpPr>
            <a:spLocks noGrp="1"/>
          </p:cNvSpPr>
          <p:nvPr>
            <p:ph type="title"/>
          </p:nvPr>
        </p:nvSpPr>
        <p:spPr/>
        <p:txBody>
          <a:bodyPr rtlCol="0"/>
          <a:lstStyle/>
          <a:p>
            <a:r>
              <a:rPr kumimoji="0" lang="en-US"/>
              <a:t>Click to edit Master title style</a:t>
            </a:r>
          </a:p>
        </p:txBody>
      </p:sp>
    </p:spTree>
  </p:cSld>
  <p:clrMapOvr>
    <a:masterClrMapping/>
  </p:clrMapOvr>
  <p:transition>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0EBBED1D-E456-439A-9D9C-6683592A615E}" type="datetimeFigureOut">
              <a:rPr lang="en-US" smtClean="0"/>
              <a:pPr/>
              <a:t>11/6/2026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6D0D6A-7D02-420C-99C2-1761BB5192B1}" type="slidenum">
              <a:rPr lang="en-US" smtClean="0"/>
              <a:pPr/>
              <a:t>‹#›</a:t>
            </a:fld>
            <a:endParaRPr lang="en-US"/>
          </a:p>
        </p:txBody>
      </p:sp>
    </p:spTree>
  </p:cSld>
  <p:clrMapOvr>
    <a:masterClrMapping/>
  </p:clrMapOvr>
  <p:transition>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EBBED1D-E456-439A-9D9C-6683592A615E}" type="datetimeFigureOut">
              <a:rPr lang="en-US" smtClean="0"/>
              <a:pPr/>
              <a:t>11/6/2026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56D0D6A-7D02-420C-99C2-1761BB5192B1}" type="slidenum">
              <a:rPr lang="en-US" smtClean="0"/>
              <a:pPr/>
              <a:t>‹#›</a:t>
            </a:fld>
            <a:endParaRPr lang="en-US"/>
          </a:p>
        </p:txBody>
      </p:sp>
      <p:sp>
        <p:nvSpPr>
          <p:cNvPr id="6" name="Title 5"/>
          <p:cNvSpPr>
            <a:spLocks noGrp="1"/>
          </p:cNvSpPr>
          <p:nvPr>
            <p:ph type="title"/>
          </p:nvPr>
        </p:nvSpPr>
        <p:spPr/>
        <p:txBody>
          <a:bodyPr rtlCol="0"/>
          <a:lstStyle/>
          <a:p>
            <a:r>
              <a:rPr kumimoji="0" lang="en-US"/>
              <a:t>Click to edit Master title style</a:t>
            </a:r>
          </a:p>
        </p:txBody>
      </p:sp>
    </p:spTree>
  </p:cSld>
  <p:clrMapOvr>
    <a:masterClrMapping/>
  </p:clrMapOvr>
  <p:transition>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BBED1D-E456-439A-9D9C-6683592A615E}" type="datetimeFigureOut">
              <a:rPr lang="en-US" smtClean="0"/>
              <a:pPr/>
              <a:t>11/6/2026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56D0D6A-7D02-420C-99C2-1761BB5192B1}" type="slidenum">
              <a:rPr lang="en-US" smtClean="0"/>
              <a:pPr/>
              <a:t>‹#›</a:t>
            </a:fld>
            <a:endParaRPr lang="en-US"/>
          </a:p>
        </p:txBody>
      </p:sp>
    </p:spTree>
  </p:cSld>
  <p:clrMapOvr>
    <a:masterClrMapping/>
  </p:clrMapOvr>
  <p:transition>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0EBBED1D-E456-439A-9D9C-6683592A615E}" type="datetimeFigureOut">
              <a:rPr lang="en-US" smtClean="0"/>
              <a:pPr/>
              <a:t>11/6/2026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6D0D6A-7D02-420C-99C2-1761BB5192B1}" type="slidenum">
              <a:rPr lang="en-US" smtClean="0"/>
              <a:pPr/>
              <a:t>‹#›</a:t>
            </a:fld>
            <a:endParaRPr lang="en-US"/>
          </a:p>
        </p:txBody>
      </p:sp>
    </p:spTree>
  </p:cSld>
  <p:clrMapOvr>
    <a:masterClrMapping/>
  </p:clrMapOvr>
  <p:transition>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0EBBED1D-E456-439A-9D9C-6683592A615E}" type="datetimeFigureOut">
              <a:rPr lang="en-US" smtClean="0"/>
              <a:pPr/>
              <a:t>11/6/2026</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E56D0D6A-7D02-420C-99C2-1761BB5192B1}"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masterClrMapping/>
  </p:clrMapOvr>
  <p:transition>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EBBED1D-E456-439A-9D9C-6683592A615E}" type="datetimeFigureOut">
              <a:rPr lang="en-US" smtClean="0"/>
              <a:pPr/>
              <a:t>11/6/2026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6D0D6A-7D02-420C-99C2-1761BB5192B1}" type="slidenum">
              <a:rPr lang="en-US" smtClean="0"/>
              <a:pPr/>
              <a:t>‹#›</a:t>
            </a:fld>
            <a:endParaRPr lang="en-US"/>
          </a:p>
        </p:txBody>
      </p:sp>
    </p:spTree>
  </p:cSld>
  <p:clrMapOvr>
    <a:masterClrMapping/>
  </p:clrMapOvr>
  <p:transition>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EBBED1D-E456-439A-9D9C-6683592A615E}" type="datetimeFigureOut">
              <a:rPr lang="en-US" smtClean="0"/>
              <a:pPr/>
              <a:t>11/6/2026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6D0D6A-7D02-420C-99C2-1761BB5192B1}" type="slidenum">
              <a:rPr lang="en-US" smtClean="0"/>
              <a:pPr/>
              <a:t>‹#›</a:t>
            </a:fld>
            <a:endParaRPr lang="en-US"/>
          </a:p>
        </p:txBody>
      </p:sp>
    </p:spTree>
  </p:cSld>
  <p:clrMapOvr>
    <a:masterClrMapping/>
  </p:clrMapOvr>
  <p:transition>
    <p:dissolv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931863" y="96838"/>
            <a:ext cx="7158037" cy="1412875"/>
          </a:xfrm>
        </p:spPr>
        <p:txBody>
          <a:bodyPr/>
          <a:lstStyle/>
          <a:p>
            <a:r>
              <a:rPr lang="en-US"/>
              <a:t>Click to edit Master title style</a:t>
            </a:r>
          </a:p>
        </p:txBody>
      </p:sp>
      <p:sp>
        <p:nvSpPr>
          <p:cNvPr id="3" name="SmartArt Placeholder 2"/>
          <p:cNvSpPr>
            <a:spLocks noGrp="1"/>
          </p:cNvSpPr>
          <p:nvPr>
            <p:ph type="dgm" idx="1"/>
          </p:nvPr>
        </p:nvSpPr>
        <p:spPr>
          <a:xfrm>
            <a:off x="949325" y="1981200"/>
            <a:ext cx="7661275" cy="4114800"/>
          </a:xfrm>
        </p:spPr>
        <p:txBody>
          <a:bodyPr/>
          <a:lstStyle/>
          <a:p>
            <a:endParaRPr lang="en-US"/>
          </a:p>
        </p:txBody>
      </p:sp>
      <p:sp>
        <p:nvSpPr>
          <p:cNvPr id="4" name="Date Placeholder 3"/>
          <p:cNvSpPr>
            <a:spLocks noGrp="1"/>
          </p:cNvSpPr>
          <p:nvPr>
            <p:ph type="dt" sz="half" idx="10"/>
          </p:nvPr>
        </p:nvSpPr>
        <p:spPr>
          <a:xfrm>
            <a:off x="946150" y="6248400"/>
            <a:ext cx="1905000" cy="457200"/>
          </a:xfrm>
        </p:spPr>
        <p:txBody>
          <a:bodyPr/>
          <a:lstStyle>
            <a:lvl1pPr>
              <a:defRPr/>
            </a:lvl1pPr>
          </a:lstStyle>
          <a:p>
            <a:r>
              <a:rPr lang="en-US"/>
              <a:t>June 19, 2008</a:t>
            </a:r>
          </a:p>
        </p:txBody>
      </p:sp>
      <p:sp>
        <p:nvSpPr>
          <p:cNvPr id="5" name="Footer Placeholder 4"/>
          <p:cNvSpPr>
            <a:spLocks noGrp="1"/>
          </p:cNvSpPr>
          <p:nvPr>
            <p:ph type="ftr" sz="quarter" idx="11"/>
          </p:nvPr>
        </p:nvSpPr>
        <p:spPr>
          <a:xfrm>
            <a:off x="3352800" y="6248400"/>
            <a:ext cx="28956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6705600" y="6248400"/>
            <a:ext cx="1905000" cy="457200"/>
          </a:xfrm>
        </p:spPr>
        <p:txBody>
          <a:bodyPr/>
          <a:lstStyle>
            <a:lvl1pPr>
              <a:defRPr/>
            </a:lvl1pPr>
          </a:lstStyle>
          <a:p>
            <a:fld id="{97A1341B-1FBD-4837-BAA2-065ABD9DFFAD}"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0EBBED1D-E456-439A-9D9C-6683592A615E}" type="datetimeFigureOut">
              <a:rPr lang="en-US" smtClean="0"/>
              <a:pPr/>
              <a:t>11/6/2026</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E56D0D6A-7D02-420C-99C2-1761BB5192B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Lst>
  <p:transition>
    <p:dissolve/>
  </p:transition>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w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oleObject" Target="../embeddings/oleObject1.bin"/><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pPr algn="ctr"/>
            <a:r>
              <a:rPr lang="en-US" dirty="0">
                <a:solidFill>
                  <a:srgbClr val="002060"/>
                </a:solidFill>
              </a:rPr>
              <a:t>Fertilizer</a:t>
            </a:r>
            <a:br>
              <a:rPr lang="en-US" dirty="0">
                <a:solidFill>
                  <a:srgbClr val="002060"/>
                </a:solidFill>
              </a:rPr>
            </a:br>
            <a:r>
              <a:rPr lang="en-US" dirty="0">
                <a:solidFill>
                  <a:srgbClr val="002060"/>
                </a:solidFill>
              </a:rPr>
              <a:t>Applicator Training</a:t>
            </a:r>
            <a:br>
              <a:rPr lang="en-US" dirty="0">
                <a:solidFill>
                  <a:srgbClr val="002060"/>
                </a:solidFill>
              </a:rPr>
            </a:br>
            <a:endParaRPr lang="en-US" dirty="0">
              <a:solidFill>
                <a:srgbClr val="002060"/>
              </a:solidFill>
            </a:endParaRPr>
          </a:p>
        </p:txBody>
      </p:sp>
      <p:sp>
        <p:nvSpPr>
          <p:cNvPr id="3" name="TextBox 2"/>
          <p:cNvSpPr txBox="1"/>
          <p:nvPr/>
        </p:nvSpPr>
        <p:spPr>
          <a:xfrm>
            <a:off x="6781800" y="6477000"/>
            <a:ext cx="1828800" cy="381000"/>
          </a:xfrm>
          <a:prstGeom prst="rect">
            <a:avLst/>
          </a:prstGeom>
          <a:noFill/>
        </p:spPr>
        <p:txBody>
          <a:bodyPr wrap="square" rtlCol="0">
            <a:spAutoFit/>
          </a:bodyPr>
          <a:lstStyle/>
          <a:p>
            <a:r>
              <a:rPr lang="en-US" dirty="0"/>
              <a:t>May 9, 2014</a:t>
            </a:r>
          </a:p>
        </p:txBody>
      </p:sp>
    </p:spTree>
  </p:cSld>
  <p:clrMapOvr>
    <a:masterClrMapping/>
  </p:clrMapOvr>
  <p:transition>
    <p:dissolv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solidFill>
                  <a:srgbClr val="002060"/>
                </a:solidFill>
              </a:rPr>
              <a:t>Fertilizer Use Act of 2011</a:t>
            </a:r>
          </a:p>
        </p:txBody>
      </p:sp>
      <p:sp>
        <p:nvSpPr>
          <p:cNvPr id="5" name="Subtitle 4"/>
          <p:cNvSpPr>
            <a:spLocks noGrp="1"/>
          </p:cNvSpPr>
          <p:nvPr>
            <p:ph type="subTitle" idx="1"/>
          </p:nvPr>
        </p:nvSpPr>
        <p:spPr/>
        <p:txBody>
          <a:bodyPr/>
          <a:lstStyle/>
          <a:p>
            <a:pPr algn="ctr"/>
            <a:r>
              <a:rPr lang="en-US" dirty="0"/>
              <a:t>Maryland’s Lawn Fertilizer Law</a:t>
            </a:r>
          </a:p>
        </p:txBody>
      </p:sp>
      <p:pic>
        <p:nvPicPr>
          <p:cNvPr id="1026" name="Picture 2">
            <a:extLst>
              <a:ext uri="{C183D7F6-B498-43B3-948B-1728B52AA6E4}">
                <adec:decorative xmlns:adec="http://schemas.microsoft.com/office/drawing/2017/decorative" val="1"/>
              </a:ext>
            </a:extLst>
          </p:cNvPr>
          <p:cNvPicPr>
            <a:picLocks noChangeAspect="1" noChangeArrowheads="1"/>
          </p:cNvPicPr>
          <p:nvPr/>
        </p:nvPicPr>
        <p:blipFill>
          <a:blip r:embed="rId2" cstate="print"/>
          <a:srcRect/>
          <a:stretch>
            <a:fillRect/>
          </a:stretch>
        </p:blipFill>
        <p:spPr bwMode="auto">
          <a:xfrm>
            <a:off x="5943600" y="609600"/>
            <a:ext cx="1828800" cy="1612900"/>
          </a:xfrm>
          <a:prstGeom prst="rect">
            <a:avLst/>
          </a:prstGeom>
          <a:noFill/>
        </p:spPr>
      </p:pic>
      <p:pic>
        <p:nvPicPr>
          <p:cNvPr id="8" name="Picture 7" descr="MDA logo"/>
          <p:cNvPicPr>
            <a:picLocks noChangeAspect="1"/>
          </p:cNvPicPr>
          <p:nvPr/>
        </p:nvPicPr>
        <p:blipFill>
          <a:blip r:embed="rId3" cstate="print">
            <a:clrChange>
              <a:clrFrom>
                <a:srgbClr val="FDFDFD"/>
              </a:clrFrom>
              <a:clrTo>
                <a:srgbClr val="FDFDFD">
                  <a:alpha val="0"/>
                </a:srgbClr>
              </a:clrTo>
            </a:clrChange>
          </a:blip>
          <a:stretch>
            <a:fillRect/>
          </a:stretch>
        </p:blipFill>
        <p:spPr>
          <a:xfrm>
            <a:off x="1219200" y="533400"/>
            <a:ext cx="1828800" cy="1828800"/>
          </a:xfrm>
          <a:prstGeom prst="rect">
            <a:avLst/>
          </a:prstGeom>
        </p:spPr>
      </p:pic>
    </p:spTree>
  </p:cSld>
  <p:clrMapOvr>
    <a:masterClrMapping/>
  </p:clrMapOvr>
  <p:transition>
    <p:dissolv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p:nvPr>
        </p:nvSpPr>
        <p:spPr>
          <a:xfrm>
            <a:off x="304800" y="304800"/>
            <a:ext cx="8458200" cy="954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mn-lt"/>
                <a:ea typeface="+mn-ea"/>
                <a:cs typeface="+mn-cs"/>
              </a:rPr>
              <a:t>Fertilizer that’s good for turf can be bad for the water.</a:t>
            </a:r>
          </a:p>
        </p:txBody>
      </p:sp>
      <p:pic>
        <p:nvPicPr>
          <p:cNvPr id="7" name="Picture 6" descr="depiction of unhealthy murky water in a wetland forested area. The body of water is green and full of algae on surface of water.  "/>
          <p:cNvPicPr>
            <a:picLocks noChangeAspect="1"/>
          </p:cNvPicPr>
          <p:nvPr/>
        </p:nvPicPr>
        <p:blipFill>
          <a:blip r:embed="rId2" cstate="print"/>
          <a:stretch>
            <a:fillRect/>
          </a:stretch>
        </p:blipFill>
        <p:spPr>
          <a:xfrm>
            <a:off x="914400" y="1295400"/>
            <a:ext cx="7239000" cy="5429250"/>
          </a:xfrm>
          <a:prstGeom prst="rect">
            <a:avLst/>
          </a:prstGeom>
          <a:ln w="38100" cap="sq">
            <a:solidFill>
              <a:srgbClr val="0070C0"/>
            </a:solidFill>
            <a:prstDash val="solid"/>
            <a:miter lim="800000"/>
          </a:ln>
          <a:effectLst>
            <a:outerShdw blurRad="50800" dist="38100" dir="2700000" algn="tl" rotWithShape="0">
              <a:srgbClr val="000000">
                <a:alpha val="43000"/>
              </a:srgbClr>
            </a:outerShdw>
          </a:effectLst>
        </p:spPr>
      </p:pic>
    </p:spTree>
  </p:cSld>
  <p:clrMapOvr>
    <a:masterClrMapping/>
  </p:clrMapOvr>
  <p:transition>
    <p:dissolv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868362"/>
          </a:xfrm>
        </p:spPr>
        <p:txBody>
          <a:bodyPr/>
          <a:lstStyle/>
          <a:p>
            <a:r>
              <a:rPr lang="en-US" dirty="0">
                <a:solidFill>
                  <a:srgbClr val="002060"/>
                </a:solidFill>
                <a:effectLst>
                  <a:outerShdw blurRad="38100" dist="38100" dir="2700000" algn="tl">
                    <a:srgbClr val="000000">
                      <a:alpha val="43137"/>
                    </a:srgbClr>
                  </a:outerShdw>
                </a:effectLst>
              </a:rPr>
              <a:t>Fertilizer Risk</a:t>
            </a:r>
          </a:p>
        </p:txBody>
      </p:sp>
      <p:sp>
        <p:nvSpPr>
          <p:cNvPr id="2" name="Content Placeholder 1"/>
          <p:cNvSpPr>
            <a:spLocks noGrp="1"/>
          </p:cNvSpPr>
          <p:nvPr>
            <p:ph idx="1"/>
          </p:nvPr>
        </p:nvSpPr>
        <p:spPr>
          <a:xfrm>
            <a:off x="457200" y="1295400"/>
            <a:ext cx="8229600" cy="3962400"/>
          </a:xfrm>
        </p:spPr>
        <p:style>
          <a:lnRef idx="2">
            <a:schemeClr val="accent1"/>
          </a:lnRef>
          <a:fillRef idx="1">
            <a:schemeClr val="lt1"/>
          </a:fillRef>
          <a:effectRef idx="0">
            <a:schemeClr val="accent1"/>
          </a:effectRef>
          <a:fontRef idx="minor">
            <a:schemeClr val="dk1"/>
          </a:fontRef>
        </p:style>
        <p:txBody>
          <a:bodyPr tIns="182880">
            <a:normAutofit fontScale="92500" lnSpcReduction="20000"/>
          </a:bodyPr>
          <a:lstStyle/>
          <a:p>
            <a:pPr>
              <a:spcAft>
                <a:spcPts val="1200"/>
              </a:spcAft>
            </a:pPr>
            <a:r>
              <a:rPr lang="en-US" sz="3000" dirty="0"/>
              <a:t>Nitrogen &amp; phosphorus are primary parts of fertilizer.</a:t>
            </a:r>
          </a:p>
          <a:p>
            <a:pPr>
              <a:spcBef>
                <a:spcPts val="0"/>
              </a:spcBef>
              <a:spcAft>
                <a:spcPts val="1200"/>
              </a:spcAft>
            </a:pPr>
            <a:r>
              <a:rPr lang="en-US" sz="3000" dirty="0"/>
              <a:t>When nitrogen &amp; phosphorus get in the water, they cause excessive algae growth</a:t>
            </a:r>
          </a:p>
          <a:p>
            <a:pPr>
              <a:spcBef>
                <a:spcPts val="0"/>
              </a:spcBef>
              <a:spcAft>
                <a:spcPts val="1200"/>
              </a:spcAft>
            </a:pPr>
            <a:r>
              <a:rPr lang="en-US" sz="3000" dirty="0"/>
              <a:t>As the algae die and decompose, they use up the oxygen in the water</a:t>
            </a:r>
          </a:p>
          <a:p>
            <a:pPr>
              <a:spcBef>
                <a:spcPts val="0"/>
              </a:spcBef>
              <a:spcAft>
                <a:spcPts val="1200"/>
              </a:spcAft>
            </a:pPr>
            <a:r>
              <a:rPr lang="en-US" sz="3000" dirty="0"/>
              <a:t>This leads to “dead zones” in the  Bay</a:t>
            </a:r>
          </a:p>
          <a:p>
            <a:pPr>
              <a:spcBef>
                <a:spcPts val="0"/>
              </a:spcBef>
            </a:pPr>
            <a:r>
              <a:rPr lang="en-US" sz="3000" dirty="0"/>
              <a:t>Without oxygen, fish, crabs, and other aquatic creatures die, too.</a:t>
            </a:r>
          </a:p>
          <a:p>
            <a:endParaRPr lang="en-US" dirty="0"/>
          </a:p>
        </p:txBody>
      </p:sp>
      <p:pic>
        <p:nvPicPr>
          <p:cNvPr id="4" name="Picture 2">
            <a:extLst>
              <a:ext uri="{C183D7F6-B498-43B3-948B-1728B52AA6E4}">
                <adec:decorative xmlns:adec="http://schemas.microsoft.com/office/drawing/2017/decorative" val="1"/>
              </a:ext>
            </a:extLst>
          </p:cNvPr>
          <p:cNvPicPr>
            <a:picLocks noChangeAspect="1" noChangeArrowheads="1"/>
          </p:cNvPicPr>
          <p:nvPr/>
        </p:nvPicPr>
        <p:blipFill>
          <a:blip r:embed="rId2" cstate="print"/>
          <a:srcRect/>
          <a:stretch>
            <a:fillRect/>
          </a:stretch>
        </p:blipFill>
        <p:spPr bwMode="auto">
          <a:xfrm rot="9621780">
            <a:off x="5534986" y="5231307"/>
            <a:ext cx="2125115" cy="1622082"/>
          </a:xfrm>
          <a:prstGeom prst="rect">
            <a:avLst/>
          </a:prstGeom>
          <a:noFill/>
        </p:spPr>
      </p:pic>
    </p:spTree>
  </p:cSld>
  <p:clrMapOvr>
    <a:masterClrMapping/>
  </p:clrMapOvr>
  <p:transition>
    <p:dissolv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rgbClr val="002060"/>
                </a:solidFill>
                <a:effectLst>
                  <a:outerShdw blurRad="38100" dist="38100" dir="2700000" algn="tl">
                    <a:srgbClr val="000000">
                      <a:alpha val="43137"/>
                    </a:srgbClr>
                  </a:outerShdw>
                </a:effectLst>
              </a:rPr>
              <a:t>Fertilizer Risk cont’d</a:t>
            </a:r>
          </a:p>
        </p:txBody>
      </p:sp>
      <p:sp>
        <p:nvSpPr>
          <p:cNvPr id="2" name="Content Placeholder 1"/>
          <p:cNvSpPr>
            <a:spLocks noGrp="1"/>
          </p:cNvSpPr>
          <p:nvPr>
            <p:ph idx="1"/>
          </p:nvPr>
        </p:nvSpPr>
        <p:spPr>
          <a:xfrm>
            <a:off x="457200" y="1481329"/>
            <a:ext cx="8229600" cy="3319272"/>
          </a:xfrm>
        </p:spPr>
        <p:style>
          <a:lnRef idx="2">
            <a:schemeClr val="accent1"/>
          </a:lnRef>
          <a:fillRef idx="1">
            <a:schemeClr val="lt1"/>
          </a:fillRef>
          <a:effectRef idx="0">
            <a:schemeClr val="accent1"/>
          </a:effectRef>
          <a:fontRef idx="minor">
            <a:schemeClr val="dk1"/>
          </a:fontRef>
        </p:style>
        <p:txBody>
          <a:bodyPr tIns="91440">
            <a:normAutofit lnSpcReduction="10000"/>
          </a:bodyPr>
          <a:lstStyle/>
          <a:p>
            <a:pPr>
              <a:spcAft>
                <a:spcPts val="1200"/>
              </a:spcAft>
            </a:pPr>
            <a:r>
              <a:rPr lang="en-US" sz="2800" dirty="0"/>
              <a:t>To comply with the Clean Water Act, Maryland and other nearby states are required to reduce the amount of nitrogen and phosphorus entering the Chesapeake Bay.</a:t>
            </a:r>
          </a:p>
          <a:p>
            <a:r>
              <a:rPr lang="en-US" sz="2800" dirty="0"/>
              <a:t>The new fertilizer law was designed to keep fertilizer out of the water.</a:t>
            </a:r>
          </a:p>
          <a:p>
            <a:pPr>
              <a:buNone/>
            </a:pPr>
            <a:endParaRPr lang="en-US" sz="2400" dirty="0"/>
          </a:p>
          <a:p>
            <a:endParaRPr lang="en-US" dirty="0"/>
          </a:p>
        </p:txBody>
      </p:sp>
    </p:spTree>
  </p:cSld>
  <p:clrMapOvr>
    <a:masterClrMapping/>
  </p:clrMapOvr>
  <p:transition>
    <p:dissolv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txBox="1">
            <a:spLocks noGrp="1"/>
          </p:cNvSpPr>
          <p:nvPr>
            <p:ph type="title" idx="4294967295"/>
          </p:nvPr>
        </p:nvSpPr>
        <p:spPr>
          <a:xfrm>
            <a:off x="152400" y="0"/>
            <a:ext cx="8991600" cy="2246313"/>
          </a:xfrm>
          <a:prstGeom prst="rect">
            <a:avLst/>
          </a:prstGeom>
          <a:solidFill>
            <a:schemeClr val="lt1"/>
          </a:solidFill>
          <a:ln w="55000" cap="flat" cmpd="thickThin" algn="ctr">
            <a:solidFill>
              <a:schemeClr val="accent4"/>
            </a:solidFill>
            <a:prstDash val="solid"/>
          </a:ln>
          <a:effectLst/>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dk1"/>
                </a:solidFill>
                <a:effectLst/>
                <a:uLnTx/>
                <a:uFillTx/>
                <a:latin typeface="+mn-lt"/>
                <a:ea typeface="+mn-ea"/>
                <a:cs typeface="+mn-cs"/>
              </a:rPr>
              <a:t>There are two ways for nutrients to get into the water:</a:t>
            </a:r>
          </a:p>
          <a:p>
            <a:pPr marL="0" marR="0" lvl="0" indent="0" algn="l" defTabSz="914400" rtl="0" eaLnBrk="1" fontAlgn="auto" latinLnBrk="0" hangingPunct="1">
              <a:lnSpc>
                <a:spcPct val="100000"/>
              </a:lnSpc>
              <a:spcBef>
                <a:spcPts val="0"/>
              </a:spcBef>
              <a:spcAft>
                <a:spcPts val="0"/>
              </a:spcAft>
              <a:buClrTx/>
              <a:buSzTx/>
              <a:buFont typeface="Wingdings" pitchFamily="2" charset="2"/>
              <a:buChar char="Ø"/>
              <a:tabLst/>
              <a:defRPr/>
            </a:pPr>
            <a:r>
              <a:rPr kumimoji="0" lang="en-US" sz="2800" b="0" i="0" u="none" strike="noStrike" kern="1200" cap="none" spc="0" normalizeH="0" baseline="0" noProof="0" dirty="0">
                <a:ln>
                  <a:noFill/>
                </a:ln>
                <a:solidFill>
                  <a:schemeClr val="dk1"/>
                </a:solidFill>
                <a:effectLst/>
                <a:uLnTx/>
                <a:uFillTx/>
                <a:latin typeface="+mn-lt"/>
                <a:ea typeface="+mn-ea"/>
                <a:cs typeface="+mn-cs"/>
              </a:rPr>
              <a:t>  leach down through the soil or</a:t>
            </a:r>
          </a:p>
          <a:p>
            <a:pPr marL="0" marR="0" lvl="0" indent="457200" algn="l" defTabSz="914400" rtl="0" eaLnBrk="1" fontAlgn="auto" latinLnBrk="0" hangingPunct="1">
              <a:lnSpc>
                <a:spcPct val="100000"/>
              </a:lnSpc>
              <a:spcBef>
                <a:spcPts val="0"/>
              </a:spcBef>
              <a:spcAft>
                <a:spcPts val="0"/>
              </a:spcAft>
              <a:buClrTx/>
              <a:buSzTx/>
              <a:buFont typeface="Wingdings" pitchFamily="2" charset="2"/>
              <a:buChar char="Ø"/>
              <a:tabLst/>
              <a:defRPr/>
            </a:pPr>
            <a:r>
              <a:rPr kumimoji="0" lang="en-US" sz="2800" b="0" i="0" u="none" strike="noStrike" kern="1200" cap="none" spc="0" normalizeH="0" baseline="0" noProof="0" dirty="0">
                <a:ln>
                  <a:noFill/>
                </a:ln>
                <a:solidFill>
                  <a:schemeClr val="dk1"/>
                </a:solidFill>
                <a:effectLst/>
                <a:uLnTx/>
                <a:uFillTx/>
                <a:latin typeface="+mn-lt"/>
                <a:ea typeface="+mn-ea"/>
                <a:cs typeface="+mn-cs"/>
              </a:rPr>
              <a:t>  wash off the surface, either alone or with      eroded soil</a:t>
            </a:r>
          </a:p>
        </p:txBody>
      </p:sp>
      <p:pic>
        <p:nvPicPr>
          <p:cNvPr id="8" name="Picture 7" descr="Visula depiction of how nutrients run off or leach into ground water. "/>
          <p:cNvPicPr>
            <a:picLocks noChangeAspect="1"/>
          </p:cNvPicPr>
          <p:nvPr/>
        </p:nvPicPr>
        <p:blipFill>
          <a:blip r:embed="rId2" cstate="print"/>
          <a:stretch>
            <a:fillRect/>
          </a:stretch>
        </p:blipFill>
        <p:spPr>
          <a:xfrm>
            <a:off x="0" y="2209800"/>
            <a:ext cx="9144000" cy="4648200"/>
          </a:xfrm>
          <a:prstGeom prst="rect">
            <a:avLst/>
          </a:prstGeom>
        </p:spPr>
      </p:pic>
      <p:sp>
        <p:nvSpPr>
          <p:cNvPr id="11" name="TextBox 10"/>
          <p:cNvSpPr txBox="1"/>
          <p:nvPr/>
        </p:nvSpPr>
        <p:spPr>
          <a:xfrm>
            <a:off x="4267200" y="4038600"/>
            <a:ext cx="1143000" cy="369332"/>
          </a:xfrm>
          <a:prstGeom prst="rect">
            <a:avLst/>
          </a:prstGeom>
          <a:noFill/>
        </p:spPr>
        <p:txBody>
          <a:bodyPr wrap="square" rtlCol="0">
            <a:spAutoFit/>
          </a:bodyPr>
          <a:lstStyle/>
          <a:p>
            <a:r>
              <a:rPr lang="en-US" dirty="0"/>
              <a:t>runoff</a:t>
            </a:r>
          </a:p>
        </p:txBody>
      </p:sp>
      <p:sp>
        <p:nvSpPr>
          <p:cNvPr id="10" name="TextBox 9"/>
          <p:cNvSpPr txBox="1"/>
          <p:nvPr/>
        </p:nvSpPr>
        <p:spPr>
          <a:xfrm>
            <a:off x="5943600" y="5791200"/>
            <a:ext cx="2286000" cy="646331"/>
          </a:xfrm>
          <a:prstGeom prst="rect">
            <a:avLst/>
          </a:prstGeom>
          <a:noFill/>
        </p:spPr>
        <p:txBody>
          <a:bodyPr wrap="square" rtlCol="0">
            <a:spAutoFit/>
          </a:bodyPr>
          <a:lstStyle/>
          <a:p>
            <a:r>
              <a:rPr lang="en-US" dirty="0"/>
              <a:t>Leaching to groundwater</a:t>
            </a:r>
          </a:p>
        </p:txBody>
      </p:sp>
      <p:pic>
        <p:nvPicPr>
          <p:cNvPr id="1030" name="Picture 6">
            <a:extLst>
              <a:ext uri="{C183D7F6-B498-43B3-948B-1728B52AA6E4}">
                <adec:decorative xmlns:adec="http://schemas.microsoft.com/office/drawing/2017/decorative" val="1"/>
              </a:ext>
            </a:extLst>
          </p:cNvPr>
          <p:cNvPicPr>
            <a:picLocks noChangeAspect="1" noChangeArrowheads="1"/>
          </p:cNvPicPr>
          <p:nvPr/>
        </p:nvPicPr>
        <p:blipFill>
          <a:blip r:embed="rId3" cstate="print"/>
          <a:srcRect/>
          <a:stretch>
            <a:fillRect/>
          </a:stretch>
        </p:blipFill>
        <p:spPr bwMode="auto">
          <a:xfrm>
            <a:off x="1371600" y="5867400"/>
            <a:ext cx="761999" cy="551847"/>
          </a:xfrm>
          <a:prstGeom prst="rect">
            <a:avLst/>
          </a:prstGeom>
          <a:noFill/>
        </p:spPr>
      </p:pic>
      <p:sp>
        <p:nvSpPr>
          <p:cNvPr id="40961" name="Tree">
            <a:extLst>
              <a:ext uri="{C183D7F6-B498-43B3-948B-1728B52AA6E4}">
                <adec:decorative xmlns:adec="http://schemas.microsoft.com/office/drawing/2017/decorative" val="1"/>
              </a:ext>
            </a:extLst>
          </p:cNvPr>
          <p:cNvSpPr>
            <a:spLocks noEditPoints="1" noChangeArrowheads="1"/>
          </p:cNvSpPr>
          <p:nvPr/>
        </p:nvSpPr>
        <p:spPr bwMode="auto">
          <a:xfrm>
            <a:off x="6172201" y="2971801"/>
            <a:ext cx="457200" cy="533400"/>
          </a:xfrm>
          <a:custGeom>
            <a:avLst/>
            <a:gdLst>
              <a:gd name="G0" fmla="+- 0 0 0"/>
              <a:gd name="G1" fmla="*/ 18900 1 3"/>
              <a:gd name="G2" fmla="*/ 18900 2 3"/>
              <a:gd name="G3" fmla="+- 18900 0 0"/>
              <a:gd name="T0" fmla="*/ 10800 w 21600"/>
              <a:gd name="T1" fmla="*/ 0 h 21600"/>
              <a:gd name="T2" fmla="*/ 6171 w 21600"/>
              <a:gd name="T3" fmla="*/ 6300 h 21600"/>
              <a:gd name="T4" fmla="*/ 3086 w 21600"/>
              <a:gd name="T5" fmla="*/ 12600 h 21600"/>
              <a:gd name="T6" fmla="*/ 0 w 21600"/>
              <a:gd name="T7" fmla="*/ 18900 h 21600"/>
              <a:gd name="T8" fmla="*/ 15429 w 21600"/>
              <a:gd name="T9" fmla="*/ 6300 h 21600"/>
              <a:gd name="T10" fmla="*/ 18514 w 21600"/>
              <a:gd name="T11" fmla="*/ 12600 h 21600"/>
              <a:gd name="T12" fmla="*/ 21600 w 21600"/>
              <a:gd name="T13" fmla="*/ 18900 h 21600"/>
              <a:gd name="T14" fmla="*/ 17694720 60000 65536"/>
              <a:gd name="T15" fmla="*/ 11796480 60000 65536"/>
              <a:gd name="T16" fmla="*/ 11796480 60000 65536"/>
              <a:gd name="T17" fmla="*/ 11796480 60000 65536"/>
              <a:gd name="T18" fmla="*/ 0 60000 65536"/>
              <a:gd name="T19" fmla="*/ 0 60000 65536"/>
              <a:gd name="T20" fmla="*/ 0 60000 65536"/>
              <a:gd name="T21" fmla="*/ 761 w 21600"/>
              <a:gd name="T22" fmla="*/ 22454 h 21600"/>
              <a:gd name="T23" fmla="*/ 21069 w 21600"/>
              <a:gd name="T24" fmla="*/ 28282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18900"/>
                </a:moveTo>
                <a:lnTo>
                  <a:pt x="9257" y="18900"/>
                </a:lnTo>
                <a:lnTo>
                  <a:pt x="9257" y="21600"/>
                </a:lnTo>
                <a:lnTo>
                  <a:pt x="12343" y="21600"/>
                </a:lnTo>
                <a:lnTo>
                  <a:pt x="12343" y="18900"/>
                </a:lnTo>
                <a:lnTo>
                  <a:pt x="21600" y="18900"/>
                </a:lnTo>
                <a:lnTo>
                  <a:pt x="12343" y="12600"/>
                </a:lnTo>
                <a:lnTo>
                  <a:pt x="18514" y="12600"/>
                </a:lnTo>
                <a:lnTo>
                  <a:pt x="12343" y="6300"/>
                </a:lnTo>
                <a:lnTo>
                  <a:pt x="15429" y="6300"/>
                </a:lnTo>
                <a:lnTo>
                  <a:pt x="10800" y="0"/>
                </a:lnTo>
                <a:lnTo>
                  <a:pt x="6171" y="6300"/>
                </a:lnTo>
                <a:lnTo>
                  <a:pt x="9257" y="6300"/>
                </a:lnTo>
                <a:lnTo>
                  <a:pt x="3086" y="12600"/>
                </a:lnTo>
                <a:lnTo>
                  <a:pt x="9257" y="12600"/>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US"/>
          </a:p>
        </p:txBody>
      </p:sp>
      <p:sp>
        <p:nvSpPr>
          <p:cNvPr id="12" name="Tree">
            <a:extLst>
              <a:ext uri="{C183D7F6-B498-43B3-948B-1728B52AA6E4}">
                <adec:decorative xmlns:adec="http://schemas.microsoft.com/office/drawing/2017/decorative" val="1"/>
              </a:ext>
            </a:extLst>
          </p:cNvPr>
          <p:cNvSpPr>
            <a:spLocks noEditPoints="1" noChangeArrowheads="1"/>
          </p:cNvSpPr>
          <p:nvPr/>
        </p:nvSpPr>
        <p:spPr bwMode="auto">
          <a:xfrm>
            <a:off x="6781800" y="3276600"/>
            <a:ext cx="457200" cy="533400"/>
          </a:xfrm>
          <a:custGeom>
            <a:avLst/>
            <a:gdLst>
              <a:gd name="G0" fmla="+- 0 0 0"/>
              <a:gd name="G1" fmla="*/ 18900 1 3"/>
              <a:gd name="G2" fmla="*/ 18900 2 3"/>
              <a:gd name="G3" fmla="+- 18900 0 0"/>
              <a:gd name="T0" fmla="*/ 10800 w 21600"/>
              <a:gd name="T1" fmla="*/ 0 h 21600"/>
              <a:gd name="T2" fmla="*/ 6171 w 21600"/>
              <a:gd name="T3" fmla="*/ 6300 h 21600"/>
              <a:gd name="T4" fmla="*/ 3086 w 21600"/>
              <a:gd name="T5" fmla="*/ 12600 h 21600"/>
              <a:gd name="T6" fmla="*/ 0 w 21600"/>
              <a:gd name="T7" fmla="*/ 18900 h 21600"/>
              <a:gd name="T8" fmla="*/ 15429 w 21600"/>
              <a:gd name="T9" fmla="*/ 6300 h 21600"/>
              <a:gd name="T10" fmla="*/ 18514 w 21600"/>
              <a:gd name="T11" fmla="*/ 12600 h 21600"/>
              <a:gd name="T12" fmla="*/ 21600 w 21600"/>
              <a:gd name="T13" fmla="*/ 18900 h 21600"/>
              <a:gd name="T14" fmla="*/ 17694720 60000 65536"/>
              <a:gd name="T15" fmla="*/ 11796480 60000 65536"/>
              <a:gd name="T16" fmla="*/ 11796480 60000 65536"/>
              <a:gd name="T17" fmla="*/ 11796480 60000 65536"/>
              <a:gd name="T18" fmla="*/ 0 60000 65536"/>
              <a:gd name="T19" fmla="*/ 0 60000 65536"/>
              <a:gd name="T20" fmla="*/ 0 60000 65536"/>
              <a:gd name="T21" fmla="*/ 761 w 21600"/>
              <a:gd name="T22" fmla="*/ 22454 h 21600"/>
              <a:gd name="T23" fmla="*/ 21069 w 21600"/>
              <a:gd name="T24" fmla="*/ 28282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18900"/>
                </a:moveTo>
                <a:lnTo>
                  <a:pt x="9257" y="18900"/>
                </a:lnTo>
                <a:lnTo>
                  <a:pt x="9257" y="21600"/>
                </a:lnTo>
                <a:lnTo>
                  <a:pt x="12343" y="21600"/>
                </a:lnTo>
                <a:lnTo>
                  <a:pt x="12343" y="18900"/>
                </a:lnTo>
                <a:lnTo>
                  <a:pt x="21600" y="18900"/>
                </a:lnTo>
                <a:lnTo>
                  <a:pt x="12343" y="12600"/>
                </a:lnTo>
                <a:lnTo>
                  <a:pt x="18514" y="12600"/>
                </a:lnTo>
                <a:lnTo>
                  <a:pt x="12343" y="6300"/>
                </a:lnTo>
                <a:lnTo>
                  <a:pt x="15429" y="6300"/>
                </a:lnTo>
                <a:lnTo>
                  <a:pt x="10800" y="0"/>
                </a:lnTo>
                <a:lnTo>
                  <a:pt x="6171" y="6300"/>
                </a:lnTo>
                <a:lnTo>
                  <a:pt x="9257" y="6300"/>
                </a:lnTo>
                <a:lnTo>
                  <a:pt x="3086" y="12600"/>
                </a:lnTo>
                <a:lnTo>
                  <a:pt x="9257" y="12600"/>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US"/>
          </a:p>
        </p:txBody>
      </p:sp>
      <p:sp>
        <p:nvSpPr>
          <p:cNvPr id="13" name="Tree">
            <a:extLst>
              <a:ext uri="{C183D7F6-B498-43B3-948B-1728B52AA6E4}">
                <adec:decorative xmlns:adec="http://schemas.microsoft.com/office/drawing/2017/decorative" val="1"/>
              </a:ext>
            </a:extLst>
          </p:cNvPr>
          <p:cNvSpPr>
            <a:spLocks noEditPoints="1" noChangeArrowheads="1"/>
          </p:cNvSpPr>
          <p:nvPr/>
        </p:nvSpPr>
        <p:spPr bwMode="auto">
          <a:xfrm>
            <a:off x="5257800" y="3276600"/>
            <a:ext cx="457200" cy="533400"/>
          </a:xfrm>
          <a:custGeom>
            <a:avLst/>
            <a:gdLst>
              <a:gd name="G0" fmla="+- 0 0 0"/>
              <a:gd name="G1" fmla="*/ 18900 1 3"/>
              <a:gd name="G2" fmla="*/ 18900 2 3"/>
              <a:gd name="G3" fmla="+- 18900 0 0"/>
              <a:gd name="T0" fmla="*/ 10800 w 21600"/>
              <a:gd name="T1" fmla="*/ 0 h 21600"/>
              <a:gd name="T2" fmla="*/ 6171 w 21600"/>
              <a:gd name="T3" fmla="*/ 6300 h 21600"/>
              <a:gd name="T4" fmla="*/ 3086 w 21600"/>
              <a:gd name="T5" fmla="*/ 12600 h 21600"/>
              <a:gd name="T6" fmla="*/ 0 w 21600"/>
              <a:gd name="T7" fmla="*/ 18900 h 21600"/>
              <a:gd name="T8" fmla="*/ 15429 w 21600"/>
              <a:gd name="T9" fmla="*/ 6300 h 21600"/>
              <a:gd name="T10" fmla="*/ 18514 w 21600"/>
              <a:gd name="T11" fmla="*/ 12600 h 21600"/>
              <a:gd name="T12" fmla="*/ 21600 w 21600"/>
              <a:gd name="T13" fmla="*/ 18900 h 21600"/>
              <a:gd name="T14" fmla="*/ 17694720 60000 65536"/>
              <a:gd name="T15" fmla="*/ 11796480 60000 65536"/>
              <a:gd name="T16" fmla="*/ 11796480 60000 65536"/>
              <a:gd name="T17" fmla="*/ 11796480 60000 65536"/>
              <a:gd name="T18" fmla="*/ 0 60000 65536"/>
              <a:gd name="T19" fmla="*/ 0 60000 65536"/>
              <a:gd name="T20" fmla="*/ 0 60000 65536"/>
              <a:gd name="T21" fmla="*/ 761 w 21600"/>
              <a:gd name="T22" fmla="*/ 22454 h 21600"/>
              <a:gd name="T23" fmla="*/ 21069 w 21600"/>
              <a:gd name="T24" fmla="*/ 28282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18900"/>
                </a:moveTo>
                <a:lnTo>
                  <a:pt x="9257" y="18900"/>
                </a:lnTo>
                <a:lnTo>
                  <a:pt x="9257" y="21600"/>
                </a:lnTo>
                <a:lnTo>
                  <a:pt x="12343" y="21600"/>
                </a:lnTo>
                <a:lnTo>
                  <a:pt x="12343" y="18900"/>
                </a:lnTo>
                <a:lnTo>
                  <a:pt x="21600" y="18900"/>
                </a:lnTo>
                <a:lnTo>
                  <a:pt x="12343" y="12600"/>
                </a:lnTo>
                <a:lnTo>
                  <a:pt x="18514" y="12600"/>
                </a:lnTo>
                <a:lnTo>
                  <a:pt x="12343" y="6300"/>
                </a:lnTo>
                <a:lnTo>
                  <a:pt x="15429" y="6300"/>
                </a:lnTo>
                <a:lnTo>
                  <a:pt x="10800" y="0"/>
                </a:lnTo>
                <a:lnTo>
                  <a:pt x="6171" y="6300"/>
                </a:lnTo>
                <a:lnTo>
                  <a:pt x="9257" y="6300"/>
                </a:lnTo>
                <a:lnTo>
                  <a:pt x="3086" y="12600"/>
                </a:lnTo>
                <a:lnTo>
                  <a:pt x="9257" y="12600"/>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US"/>
          </a:p>
        </p:txBody>
      </p:sp>
      <p:sp>
        <p:nvSpPr>
          <p:cNvPr id="16" name="Tree">
            <a:extLst>
              <a:ext uri="{C183D7F6-B498-43B3-948B-1728B52AA6E4}">
                <adec:decorative xmlns:adec="http://schemas.microsoft.com/office/drawing/2017/decorative" val="1"/>
              </a:ext>
            </a:extLst>
          </p:cNvPr>
          <p:cNvSpPr>
            <a:spLocks noEditPoints="1" noChangeArrowheads="1"/>
          </p:cNvSpPr>
          <p:nvPr/>
        </p:nvSpPr>
        <p:spPr bwMode="auto">
          <a:xfrm>
            <a:off x="6781800" y="4038600"/>
            <a:ext cx="457200" cy="533400"/>
          </a:xfrm>
          <a:custGeom>
            <a:avLst/>
            <a:gdLst>
              <a:gd name="G0" fmla="+- 0 0 0"/>
              <a:gd name="G1" fmla="*/ 18900 1 3"/>
              <a:gd name="G2" fmla="*/ 18900 2 3"/>
              <a:gd name="G3" fmla="+- 18900 0 0"/>
              <a:gd name="T0" fmla="*/ 10800 w 21600"/>
              <a:gd name="T1" fmla="*/ 0 h 21600"/>
              <a:gd name="T2" fmla="*/ 6171 w 21600"/>
              <a:gd name="T3" fmla="*/ 6300 h 21600"/>
              <a:gd name="T4" fmla="*/ 3086 w 21600"/>
              <a:gd name="T5" fmla="*/ 12600 h 21600"/>
              <a:gd name="T6" fmla="*/ 0 w 21600"/>
              <a:gd name="T7" fmla="*/ 18900 h 21600"/>
              <a:gd name="T8" fmla="*/ 15429 w 21600"/>
              <a:gd name="T9" fmla="*/ 6300 h 21600"/>
              <a:gd name="T10" fmla="*/ 18514 w 21600"/>
              <a:gd name="T11" fmla="*/ 12600 h 21600"/>
              <a:gd name="T12" fmla="*/ 21600 w 21600"/>
              <a:gd name="T13" fmla="*/ 18900 h 21600"/>
              <a:gd name="T14" fmla="*/ 17694720 60000 65536"/>
              <a:gd name="T15" fmla="*/ 11796480 60000 65536"/>
              <a:gd name="T16" fmla="*/ 11796480 60000 65536"/>
              <a:gd name="T17" fmla="*/ 11796480 60000 65536"/>
              <a:gd name="T18" fmla="*/ 0 60000 65536"/>
              <a:gd name="T19" fmla="*/ 0 60000 65536"/>
              <a:gd name="T20" fmla="*/ 0 60000 65536"/>
              <a:gd name="T21" fmla="*/ 761 w 21600"/>
              <a:gd name="T22" fmla="*/ 22454 h 21600"/>
              <a:gd name="T23" fmla="*/ 21069 w 21600"/>
              <a:gd name="T24" fmla="*/ 28282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18900"/>
                </a:moveTo>
                <a:lnTo>
                  <a:pt x="9257" y="18900"/>
                </a:lnTo>
                <a:lnTo>
                  <a:pt x="9257" y="21600"/>
                </a:lnTo>
                <a:lnTo>
                  <a:pt x="12343" y="21600"/>
                </a:lnTo>
                <a:lnTo>
                  <a:pt x="12343" y="18900"/>
                </a:lnTo>
                <a:lnTo>
                  <a:pt x="21600" y="18900"/>
                </a:lnTo>
                <a:lnTo>
                  <a:pt x="12343" y="12600"/>
                </a:lnTo>
                <a:lnTo>
                  <a:pt x="18514" y="12600"/>
                </a:lnTo>
                <a:lnTo>
                  <a:pt x="12343" y="6300"/>
                </a:lnTo>
                <a:lnTo>
                  <a:pt x="15429" y="6300"/>
                </a:lnTo>
                <a:lnTo>
                  <a:pt x="10800" y="0"/>
                </a:lnTo>
                <a:lnTo>
                  <a:pt x="6171" y="6300"/>
                </a:lnTo>
                <a:lnTo>
                  <a:pt x="9257" y="6300"/>
                </a:lnTo>
                <a:lnTo>
                  <a:pt x="3086" y="12600"/>
                </a:lnTo>
                <a:lnTo>
                  <a:pt x="9257" y="12600"/>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US"/>
          </a:p>
        </p:txBody>
      </p:sp>
      <p:sp>
        <p:nvSpPr>
          <p:cNvPr id="17" name="Tree">
            <a:extLst>
              <a:ext uri="{C183D7F6-B498-43B3-948B-1728B52AA6E4}">
                <adec:decorative xmlns:adec="http://schemas.microsoft.com/office/drawing/2017/decorative" val="1"/>
              </a:ext>
            </a:extLst>
          </p:cNvPr>
          <p:cNvSpPr>
            <a:spLocks noEditPoints="1" noChangeArrowheads="1"/>
          </p:cNvSpPr>
          <p:nvPr/>
        </p:nvSpPr>
        <p:spPr bwMode="auto">
          <a:xfrm>
            <a:off x="7467600" y="3581400"/>
            <a:ext cx="457200" cy="533400"/>
          </a:xfrm>
          <a:custGeom>
            <a:avLst/>
            <a:gdLst>
              <a:gd name="G0" fmla="+- 0 0 0"/>
              <a:gd name="G1" fmla="*/ 18900 1 3"/>
              <a:gd name="G2" fmla="*/ 18900 2 3"/>
              <a:gd name="G3" fmla="+- 18900 0 0"/>
              <a:gd name="T0" fmla="*/ 10800 w 21600"/>
              <a:gd name="T1" fmla="*/ 0 h 21600"/>
              <a:gd name="T2" fmla="*/ 6171 w 21600"/>
              <a:gd name="T3" fmla="*/ 6300 h 21600"/>
              <a:gd name="T4" fmla="*/ 3086 w 21600"/>
              <a:gd name="T5" fmla="*/ 12600 h 21600"/>
              <a:gd name="T6" fmla="*/ 0 w 21600"/>
              <a:gd name="T7" fmla="*/ 18900 h 21600"/>
              <a:gd name="T8" fmla="*/ 15429 w 21600"/>
              <a:gd name="T9" fmla="*/ 6300 h 21600"/>
              <a:gd name="T10" fmla="*/ 18514 w 21600"/>
              <a:gd name="T11" fmla="*/ 12600 h 21600"/>
              <a:gd name="T12" fmla="*/ 21600 w 21600"/>
              <a:gd name="T13" fmla="*/ 18900 h 21600"/>
              <a:gd name="T14" fmla="*/ 17694720 60000 65536"/>
              <a:gd name="T15" fmla="*/ 11796480 60000 65536"/>
              <a:gd name="T16" fmla="*/ 11796480 60000 65536"/>
              <a:gd name="T17" fmla="*/ 11796480 60000 65536"/>
              <a:gd name="T18" fmla="*/ 0 60000 65536"/>
              <a:gd name="T19" fmla="*/ 0 60000 65536"/>
              <a:gd name="T20" fmla="*/ 0 60000 65536"/>
              <a:gd name="T21" fmla="*/ 761 w 21600"/>
              <a:gd name="T22" fmla="*/ 22454 h 21600"/>
              <a:gd name="T23" fmla="*/ 21069 w 21600"/>
              <a:gd name="T24" fmla="*/ 28282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18900"/>
                </a:moveTo>
                <a:lnTo>
                  <a:pt x="9257" y="18900"/>
                </a:lnTo>
                <a:lnTo>
                  <a:pt x="9257" y="21600"/>
                </a:lnTo>
                <a:lnTo>
                  <a:pt x="12343" y="21600"/>
                </a:lnTo>
                <a:lnTo>
                  <a:pt x="12343" y="18900"/>
                </a:lnTo>
                <a:lnTo>
                  <a:pt x="21600" y="18900"/>
                </a:lnTo>
                <a:lnTo>
                  <a:pt x="12343" y="12600"/>
                </a:lnTo>
                <a:lnTo>
                  <a:pt x="18514" y="12600"/>
                </a:lnTo>
                <a:lnTo>
                  <a:pt x="12343" y="6300"/>
                </a:lnTo>
                <a:lnTo>
                  <a:pt x="15429" y="6300"/>
                </a:lnTo>
                <a:lnTo>
                  <a:pt x="10800" y="0"/>
                </a:lnTo>
                <a:lnTo>
                  <a:pt x="6171" y="6300"/>
                </a:lnTo>
                <a:lnTo>
                  <a:pt x="9257" y="6300"/>
                </a:lnTo>
                <a:lnTo>
                  <a:pt x="3086" y="12600"/>
                </a:lnTo>
                <a:lnTo>
                  <a:pt x="9257" y="12600"/>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transition>
    <p:dissolv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381000"/>
            <a:ext cx="8229600" cy="1143000"/>
          </a:xfrm>
        </p:spPr>
        <p:txBody>
          <a:bodyPr/>
          <a:lstStyle/>
          <a:p>
            <a:r>
              <a:rPr lang="en-US" dirty="0">
                <a:solidFill>
                  <a:srgbClr val="002060"/>
                </a:solidFill>
                <a:effectLst>
                  <a:outerShdw blurRad="38100" dist="38100" dir="2700000" algn="tl">
                    <a:srgbClr val="000000">
                      <a:alpha val="43137"/>
                    </a:srgbClr>
                  </a:outerShdw>
                </a:effectLst>
              </a:rPr>
              <a:t>Certification is Required</a:t>
            </a:r>
          </a:p>
        </p:txBody>
      </p:sp>
      <p:sp>
        <p:nvSpPr>
          <p:cNvPr id="2" name="Content Placeholder 1"/>
          <p:cNvSpPr>
            <a:spLocks noGrp="1"/>
          </p:cNvSpPr>
          <p:nvPr>
            <p:ph sz="half" idx="1"/>
          </p:nvPr>
        </p:nvSpPr>
        <p:spPr>
          <a:xfrm>
            <a:off x="457200" y="1600200"/>
            <a:ext cx="8229600" cy="3352800"/>
          </a:xfrm>
        </p:spPr>
        <p:style>
          <a:lnRef idx="2">
            <a:schemeClr val="accent1"/>
          </a:lnRef>
          <a:fillRef idx="1">
            <a:schemeClr val="lt1"/>
          </a:fillRef>
          <a:effectRef idx="0">
            <a:schemeClr val="accent1"/>
          </a:effectRef>
          <a:fontRef idx="minor">
            <a:schemeClr val="dk1"/>
          </a:fontRef>
        </p:style>
        <p:txBody>
          <a:bodyPr tIns="182880">
            <a:normAutofit lnSpcReduction="10000"/>
          </a:bodyPr>
          <a:lstStyle/>
          <a:p>
            <a:pPr>
              <a:spcAft>
                <a:spcPts val="1200"/>
              </a:spcAft>
            </a:pPr>
            <a:r>
              <a:rPr lang="en-US" dirty="0"/>
              <a:t>To ensure that paid fertilizer applicators apply fertilizer correctly, they must be certified, or work under the direct supervision of someone who is.</a:t>
            </a:r>
            <a:endParaRPr lang="en-US" sz="1200" dirty="0"/>
          </a:p>
          <a:p>
            <a:pPr>
              <a:spcBef>
                <a:spcPts val="0"/>
              </a:spcBef>
            </a:pPr>
            <a:r>
              <a:rPr lang="en-US" dirty="0"/>
              <a:t>A person must pass a test to become a Certified Professional Fertilizer Applicator (CPFA).</a:t>
            </a:r>
          </a:p>
        </p:txBody>
      </p:sp>
      <p:pic>
        <p:nvPicPr>
          <p:cNvPr id="3074" name="Picture 2">
            <a:extLst>
              <a:ext uri="{C183D7F6-B498-43B3-948B-1728B52AA6E4}">
                <adec:decorative xmlns:adec="http://schemas.microsoft.com/office/drawing/2017/decorative" val="1"/>
              </a:ext>
            </a:extLst>
          </p:cNvPr>
          <p:cNvPicPr>
            <a:picLocks noChangeAspect="1" noChangeArrowheads="1"/>
          </p:cNvPicPr>
          <p:nvPr/>
        </p:nvPicPr>
        <p:blipFill>
          <a:blip r:embed="rId2" cstate="print"/>
          <a:srcRect/>
          <a:stretch>
            <a:fillRect/>
          </a:stretch>
        </p:blipFill>
        <p:spPr bwMode="auto">
          <a:xfrm>
            <a:off x="6324600" y="4495800"/>
            <a:ext cx="1726537" cy="2172310"/>
          </a:xfrm>
          <a:prstGeom prst="rect">
            <a:avLst/>
          </a:prstGeom>
          <a:noFill/>
        </p:spPr>
      </p:pic>
    </p:spTree>
  </p:cSld>
  <p:clrMapOvr>
    <a:masterClrMapping/>
  </p:clrMapOvr>
  <p:transition>
    <p:dissolv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2060"/>
                </a:solidFill>
                <a:effectLst>
                  <a:outerShdw blurRad="38100" dist="38100" dir="2700000" algn="tl">
                    <a:srgbClr val="000000">
                      <a:alpha val="43137"/>
                    </a:srgbClr>
                  </a:outerShdw>
                </a:effectLst>
              </a:rPr>
              <a:t>Nutrient Needs of Turf</a:t>
            </a:r>
          </a:p>
        </p:txBody>
      </p:sp>
      <p:sp>
        <p:nvSpPr>
          <p:cNvPr id="4" name="TextBox 3"/>
          <p:cNvSpPr txBox="1"/>
          <p:nvPr/>
        </p:nvSpPr>
        <p:spPr>
          <a:xfrm>
            <a:off x="533400" y="1295400"/>
            <a:ext cx="7924800" cy="4431983"/>
          </a:xfrm>
          <a:prstGeom prst="rect">
            <a:avLst/>
          </a:prstGeom>
        </p:spPr>
        <p:style>
          <a:lnRef idx="2">
            <a:schemeClr val="accent4"/>
          </a:lnRef>
          <a:fillRef idx="1">
            <a:schemeClr val="lt1"/>
          </a:fillRef>
          <a:effectRef idx="0">
            <a:schemeClr val="accent4"/>
          </a:effectRef>
          <a:fontRef idx="minor">
            <a:schemeClr val="dk1"/>
          </a:fontRef>
        </p:style>
        <p:txBody>
          <a:bodyPr wrap="square" tIns="182880" rtlCol="0">
            <a:spAutoFit/>
          </a:bodyPr>
          <a:lstStyle/>
          <a:p>
            <a:r>
              <a:rPr lang="en-US" sz="2400" dirty="0">
                <a:solidFill>
                  <a:schemeClr val="accent4">
                    <a:lumMod val="75000"/>
                  </a:schemeClr>
                </a:solidFill>
              </a:rPr>
              <a:t>Grass, </a:t>
            </a:r>
            <a:r>
              <a:rPr lang="en-US" sz="2400" dirty="0"/>
              <a:t>like all plants, needs 16 nutrients for growth.</a:t>
            </a:r>
          </a:p>
          <a:p>
            <a:endParaRPr lang="en-US" sz="1200" dirty="0"/>
          </a:p>
          <a:p>
            <a:r>
              <a:rPr lang="en-US" sz="2400" dirty="0"/>
              <a:t>These nutrients come from the air, water, and mostly from the soil.</a:t>
            </a:r>
          </a:p>
          <a:p>
            <a:endParaRPr lang="en-US" sz="1050" dirty="0"/>
          </a:p>
          <a:p>
            <a:r>
              <a:rPr lang="en-US" sz="2400" dirty="0"/>
              <a:t>Fertilizers supplement the nutrients in the soil. The nutrients typically included in fertilizers are:</a:t>
            </a:r>
          </a:p>
          <a:p>
            <a:r>
              <a:rPr lang="en-US" sz="2400" dirty="0"/>
              <a:t>	Nitrogen</a:t>
            </a:r>
          </a:p>
          <a:p>
            <a:r>
              <a:rPr lang="en-US" sz="2400" dirty="0"/>
              <a:t>	Phosphorus</a:t>
            </a:r>
          </a:p>
          <a:p>
            <a:r>
              <a:rPr lang="en-US" sz="2400" dirty="0"/>
              <a:t>	Potassium</a:t>
            </a:r>
          </a:p>
          <a:p>
            <a:r>
              <a:rPr lang="en-US" sz="2400" dirty="0"/>
              <a:t>These are the nutrients that plants use in the largest amounts. </a:t>
            </a:r>
          </a:p>
          <a:p>
            <a:endParaRPr lang="en-US" sz="1050" dirty="0"/>
          </a:p>
        </p:txBody>
      </p:sp>
    </p:spTree>
  </p:cSld>
  <p:clrMapOvr>
    <a:masterClrMapping/>
  </p:clrMapOvr>
  <p:transition>
    <p:dissolv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30762"/>
          </a:xfrm>
        </p:spPr>
        <p:txBody>
          <a:bodyPr>
            <a:normAutofit/>
          </a:bodyPr>
          <a:lstStyle/>
          <a:p>
            <a:pPr algn="ctr"/>
            <a:br>
              <a:rPr lang="en-US" sz="5400" dirty="0">
                <a:solidFill>
                  <a:srgbClr val="002060"/>
                </a:solidFill>
                <a:effectLst>
                  <a:outerShdw blurRad="38100" dist="38100" dir="2700000" algn="tl">
                    <a:srgbClr val="000000">
                      <a:alpha val="43137"/>
                    </a:srgbClr>
                  </a:outerShdw>
                </a:effectLst>
              </a:rPr>
            </a:br>
            <a:r>
              <a:rPr lang="en-US" sz="5400" dirty="0">
                <a:solidFill>
                  <a:srgbClr val="002060"/>
                </a:solidFill>
                <a:effectLst>
                  <a:outerShdw blurRad="38100" dist="38100" dir="2700000" algn="tl">
                    <a:srgbClr val="000000">
                      <a:alpha val="43137"/>
                    </a:srgbClr>
                  </a:outerShdw>
                </a:effectLst>
              </a:rPr>
              <a:t>A Little Bit About Grass</a:t>
            </a:r>
          </a:p>
        </p:txBody>
      </p:sp>
    </p:spTree>
  </p:cSld>
  <p:clrMapOvr>
    <a:masterClrMapping/>
  </p:clrMapOvr>
  <p:transition>
    <p:dissolv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txBox="1">
            <a:spLocks noGrp="1"/>
          </p:cNvSpPr>
          <p:nvPr>
            <p:ph type="title"/>
          </p:nvPr>
        </p:nvSpPr>
        <p:spPr>
          <a:xfrm>
            <a:off x="609600" y="533400"/>
            <a:ext cx="6553200"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mj-lt"/>
                <a:ea typeface="+mn-ea"/>
                <a:cs typeface="+mn-cs"/>
              </a:rPr>
              <a:t>Kinds of Grass</a:t>
            </a:r>
          </a:p>
        </p:txBody>
      </p:sp>
      <p:sp>
        <p:nvSpPr>
          <p:cNvPr id="2" name="Content Placeholder 1"/>
          <p:cNvSpPr>
            <a:spLocks noGrp="1"/>
          </p:cNvSpPr>
          <p:nvPr>
            <p:ph idx="1"/>
          </p:nvPr>
        </p:nvSpPr>
        <p:spPr>
          <a:xfrm>
            <a:off x="457200" y="1371600"/>
            <a:ext cx="8229600" cy="2557272"/>
          </a:xfrm>
        </p:spPr>
        <p:style>
          <a:lnRef idx="2">
            <a:schemeClr val="accent1"/>
          </a:lnRef>
          <a:fillRef idx="1">
            <a:schemeClr val="lt1"/>
          </a:fillRef>
          <a:effectRef idx="0">
            <a:schemeClr val="accent1"/>
          </a:effectRef>
          <a:fontRef idx="minor">
            <a:schemeClr val="dk1"/>
          </a:fontRef>
        </p:style>
        <p:txBody>
          <a:bodyPr tIns="182880"/>
          <a:lstStyle/>
          <a:p>
            <a:pPr>
              <a:spcAft>
                <a:spcPts val="1200"/>
              </a:spcAft>
            </a:pPr>
            <a:r>
              <a:rPr lang="en-US" sz="2800" dirty="0"/>
              <a:t>There are many kinds of grass that grow in Maryland, but only a few that are suitable for home lawns.</a:t>
            </a:r>
          </a:p>
          <a:p>
            <a:pPr>
              <a:spcBef>
                <a:spcPts val="0"/>
              </a:spcBef>
            </a:pPr>
            <a:r>
              <a:rPr lang="en-US" sz="2800" dirty="0"/>
              <a:t>These can be divided into </a:t>
            </a:r>
            <a:r>
              <a:rPr lang="en-US" sz="2800" dirty="0">
                <a:solidFill>
                  <a:srgbClr val="C00000"/>
                </a:solidFill>
              </a:rPr>
              <a:t>cool season </a:t>
            </a:r>
            <a:r>
              <a:rPr lang="en-US" sz="2800" dirty="0"/>
              <a:t>and </a:t>
            </a:r>
            <a:r>
              <a:rPr lang="en-US" sz="2800" dirty="0">
                <a:solidFill>
                  <a:srgbClr val="C00000"/>
                </a:solidFill>
              </a:rPr>
              <a:t>warm season </a:t>
            </a:r>
            <a:r>
              <a:rPr lang="en-US" sz="2800" dirty="0"/>
              <a:t>grasses.</a:t>
            </a:r>
          </a:p>
          <a:p>
            <a:pPr>
              <a:buNone/>
            </a:pPr>
            <a:endParaRPr lang="en-US" dirty="0"/>
          </a:p>
        </p:txBody>
      </p:sp>
      <p:pic>
        <p:nvPicPr>
          <p:cNvPr id="11" name="Picture 4">
            <a:extLst>
              <a:ext uri="{C183D7F6-B498-43B3-948B-1728B52AA6E4}">
                <adec:decorative xmlns:adec="http://schemas.microsoft.com/office/drawing/2017/decorative" val="1"/>
              </a:ext>
            </a:extLst>
          </p:cNvPr>
          <p:cNvPicPr>
            <a:picLocks noChangeAspect="1" noChangeArrowheads="1"/>
          </p:cNvPicPr>
          <p:nvPr/>
        </p:nvPicPr>
        <p:blipFill>
          <a:blip r:embed="rId2" cstate="print"/>
          <a:srcRect/>
          <a:stretch>
            <a:fillRect/>
          </a:stretch>
        </p:blipFill>
        <p:spPr bwMode="auto">
          <a:xfrm>
            <a:off x="0" y="5257800"/>
            <a:ext cx="2409713" cy="1600200"/>
          </a:xfrm>
          <a:prstGeom prst="rect">
            <a:avLst/>
          </a:prstGeom>
          <a:noFill/>
        </p:spPr>
      </p:pic>
      <p:pic>
        <p:nvPicPr>
          <p:cNvPr id="12" name="Picture 4">
            <a:extLst>
              <a:ext uri="{C183D7F6-B498-43B3-948B-1728B52AA6E4}">
                <adec:decorative xmlns:adec="http://schemas.microsoft.com/office/drawing/2017/decorative" val="1"/>
              </a:ext>
            </a:extLst>
          </p:cNvPr>
          <p:cNvPicPr>
            <a:picLocks noChangeAspect="1" noChangeArrowheads="1"/>
          </p:cNvPicPr>
          <p:nvPr/>
        </p:nvPicPr>
        <p:blipFill>
          <a:blip r:embed="rId2" cstate="print"/>
          <a:srcRect/>
          <a:stretch>
            <a:fillRect/>
          </a:stretch>
        </p:blipFill>
        <p:spPr bwMode="auto">
          <a:xfrm>
            <a:off x="1981200" y="5257800"/>
            <a:ext cx="2409713" cy="1600200"/>
          </a:xfrm>
          <a:prstGeom prst="rect">
            <a:avLst/>
          </a:prstGeom>
          <a:noFill/>
        </p:spPr>
      </p:pic>
      <p:pic>
        <p:nvPicPr>
          <p:cNvPr id="13" name="Picture 4">
            <a:extLst>
              <a:ext uri="{C183D7F6-B498-43B3-948B-1728B52AA6E4}">
                <adec:decorative xmlns:adec="http://schemas.microsoft.com/office/drawing/2017/decorative" val="1"/>
              </a:ext>
            </a:extLst>
          </p:cNvPr>
          <p:cNvPicPr>
            <a:picLocks noChangeAspect="1" noChangeArrowheads="1"/>
          </p:cNvPicPr>
          <p:nvPr/>
        </p:nvPicPr>
        <p:blipFill>
          <a:blip r:embed="rId2" cstate="print"/>
          <a:srcRect/>
          <a:stretch>
            <a:fillRect/>
          </a:stretch>
        </p:blipFill>
        <p:spPr bwMode="auto">
          <a:xfrm>
            <a:off x="4343400" y="5257800"/>
            <a:ext cx="2409713" cy="1600200"/>
          </a:xfrm>
          <a:prstGeom prst="rect">
            <a:avLst/>
          </a:prstGeom>
          <a:noFill/>
        </p:spPr>
      </p:pic>
      <p:pic>
        <p:nvPicPr>
          <p:cNvPr id="14" name="Picture 4">
            <a:extLst>
              <a:ext uri="{C183D7F6-B498-43B3-948B-1728B52AA6E4}">
                <adec:decorative xmlns:adec="http://schemas.microsoft.com/office/drawing/2017/decorative" val="1"/>
              </a:ext>
            </a:extLst>
          </p:cNvPr>
          <p:cNvPicPr>
            <a:picLocks noChangeAspect="1" noChangeArrowheads="1"/>
          </p:cNvPicPr>
          <p:nvPr/>
        </p:nvPicPr>
        <p:blipFill>
          <a:blip r:embed="rId2" cstate="print"/>
          <a:srcRect/>
          <a:stretch>
            <a:fillRect/>
          </a:stretch>
        </p:blipFill>
        <p:spPr bwMode="auto">
          <a:xfrm>
            <a:off x="6734287" y="5257800"/>
            <a:ext cx="2409713" cy="1600200"/>
          </a:xfrm>
          <a:prstGeom prst="rect">
            <a:avLst/>
          </a:prstGeom>
          <a:noFill/>
        </p:spPr>
      </p:pic>
    </p:spTree>
  </p:cSld>
  <p:clrMapOvr>
    <a:masterClrMapping/>
  </p:clrMapOvr>
  <p:transition>
    <p:dissolv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rgbClr val="002060"/>
                </a:solidFill>
                <a:effectLst>
                  <a:outerShdw blurRad="38100" dist="38100" dir="2700000" algn="tl">
                    <a:srgbClr val="000000">
                      <a:alpha val="43137"/>
                    </a:srgbClr>
                  </a:outerShdw>
                </a:effectLst>
              </a:rPr>
              <a:t>Kinds of Grass cont’d</a:t>
            </a:r>
          </a:p>
        </p:txBody>
      </p:sp>
      <p:sp>
        <p:nvSpPr>
          <p:cNvPr id="2" name="Content Placeholder 1"/>
          <p:cNvSpPr>
            <a:spLocks noGrp="1"/>
          </p:cNvSpPr>
          <p:nvPr>
            <p:ph idx="1"/>
          </p:nvPr>
        </p:nvSpPr>
        <p:spPr>
          <a:xfrm>
            <a:off x="457200" y="1481329"/>
            <a:ext cx="8229600" cy="3776472"/>
          </a:xfrm>
        </p:spPr>
        <p:style>
          <a:lnRef idx="2">
            <a:schemeClr val="accent1"/>
          </a:lnRef>
          <a:fillRef idx="1">
            <a:schemeClr val="lt1"/>
          </a:fillRef>
          <a:effectRef idx="0">
            <a:schemeClr val="accent1"/>
          </a:effectRef>
          <a:fontRef idx="minor">
            <a:schemeClr val="dk1"/>
          </a:fontRef>
        </p:style>
        <p:txBody>
          <a:bodyPr lIns="182880" tIns="182880"/>
          <a:lstStyle/>
          <a:p>
            <a:pPr>
              <a:spcAft>
                <a:spcPts val="1200"/>
              </a:spcAft>
            </a:pPr>
            <a:r>
              <a:rPr lang="en-US" dirty="0">
                <a:solidFill>
                  <a:srgbClr val="C00000"/>
                </a:solidFill>
              </a:rPr>
              <a:t>Cool season </a:t>
            </a:r>
            <a:r>
              <a:rPr lang="en-US" dirty="0"/>
              <a:t>grasses grow best in the early spring and the fall. In the heat of the summer, they grow very slowly and may turn straw-colored.</a:t>
            </a:r>
            <a:endParaRPr lang="en-US" sz="1200" dirty="0"/>
          </a:p>
          <a:p>
            <a:pPr>
              <a:spcBef>
                <a:spcPts val="0"/>
              </a:spcBef>
            </a:pPr>
            <a:r>
              <a:rPr lang="en-US" dirty="0">
                <a:solidFill>
                  <a:srgbClr val="C00000"/>
                </a:solidFill>
              </a:rPr>
              <a:t>Warm season </a:t>
            </a:r>
            <a:r>
              <a:rPr lang="en-US" dirty="0"/>
              <a:t>grasses grow well in the hot summer, but turn straw-colored after the first frost.</a:t>
            </a:r>
          </a:p>
          <a:p>
            <a:endParaRPr lang="en-US" dirty="0"/>
          </a:p>
          <a:p>
            <a:endParaRPr lang="en-US" dirty="0"/>
          </a:p>
        </p:txBody>
      </p:sp>
      <p:pic>
        <p:nvPicPr>
          <p:cNvPr id="7170" name="Picture 2">
            <a:extLst>
              <a:ext uri="{C183D7F6-B498-43B3-948B-1728B52AA6E4}">
                <adec:decorative xmlns:adec="http://schemas.microsoft.com/office/drawing/2017/decorative" val="1"/>
              </a:ext>
            </a:extLst>
          </p:cNvPr>
          <p:cNvPicPr>
            <a:picLocks noChangeAspect="1" noChangeArrowheads="1"/>
          </p:cNvPicPr>
          <p:nvPr/>
        </p:nvPicPr>
        <p:blipFill>
          <a:blip r:embed="rId2" cstate="print"/>
          <a:srcRect/>
          <a:stretch>
            <a:fillRect/>
          </a:stretch>
        </p:blipFill>
        <p:spPr bwMode="auto">
          <a:xfrm>
            <a:off x="6324600" y="4343400"/>
            <a:ext cx="2209800" cy="2209800"/>
          </a:xfrm>
          <a:prstGeom prst="rect">
            <a:avLst/>
          </a:prstGeom>
          <a:noFill/>
        </p:spPr>
      </p:pic>
    </p:spTree>
  </p:cSld>
  <p:clrMapOvr>
    <a:masterClrMapping/>
  </p:clrMapOvr>
  <p:transition>
    <p:dissolv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rgbClr val="002060"/>
                </a:solidFill>
                <a:effectLst>
                  <a:outerShdw blurRad="38100" dist="38100" dir="2700000" algn="tl">
                    <a:srgbClr val="000000">
                      <a:alpha val="43137"/>
                    </a:srgbClr>
                  </a:outerShdw>
                </a:effectLst>
              </a:rPr>
              <a:t>Fertilize at the Right Time</a:t>
            </a:r>
          </a:p>
        </p:txBody>
      </p:sp>
      <p:sp>
        <p:nvSpPr>
          <p:cNvPr id="2" name="Content Placeholder 1"/>
          <p:cNvSpPr>
            <a:spLocks noGrp="1"/>
          </p:cNvSpPr>
          <p:nvPr>
            <p:ph idx="1"/>
          </p:nvPr>
        </p:nvSpPr>
        <p:spPr>
          <a:xfrm>
            <a:off x="457200" y="1481328"/>
            <a:ext cx="8229600" cy="3624071"/>
          </a:xfrm>
        </p:spPr>
        <p:style>
          <a:lnRef idx="2">
            <a:schemeClr val="accent1"/>
          </a:lnRef>
          <a:fillRef idx="1">
            <a:schemeClr val="lt1"/>
          </a:fillRef>
          <a:effectRef idx="0">
            <a:schemeClr val="accent1"/>
          </a:effectRef>
          <a:fontRef idx="minor">
            <a:schemeClr val="dk1"/>
          </a:fontRef>
        </p:style>
        <p:txBody>
          <a:bodyPr lIns="182880" tIns="182880">
            <a:normAutofit/>
          </a:bodyPr>
          <a:lstStyle/>
          <a:p>
            <a:r>
              <a:rPr lang="en-US" dirty="0"/>
              <a:t>Grass should be fertilized when it is actively growing so the roots will take up the fertilizer.</a:t>
            </a:r>
          </a:p>
          <a:p>
            <a:r>
              <a:rPr lang="en-US" dirty="0"/>
              <a:t>This decreases the risk that the fertilizer will leach down through the soil and into the groundwater.</a:t>
            </a:r>
          </a:p>
          <a:p>
            <a:r>
              <a:rPr lang="en-US" dirty="0"/>
              <a:t>Fertilize </a:t>
            </a:r>
            <a:r>
              <a:rPr lang="en-US" dirty="0">
                <a:solidFill>
                  <a:srgbClr val="FF0000"/>
                </a:solidFill>
              </a:rPr>
              <a:t>warm season </a:t>
            </a:r>
            <a:r>
              <a:rPr lang="en-US" dirty="0"/>
              <a:t>grasses after dormancy breaks through the end of August.</a:t>
            </a:r>
          </a:p>
          <a:p>
            <a:endParaRPr lang="en-US" dirty="0"/>
          </a:p>
          <a:p>
            <a:endParaRPr lang="en-US" dirty="0"/>
          </a:p>
          <a:p>
            <a:endParaRPr lang="en-US" dirty="0"/>
          </a:p>
        </p:txBody>
      </p:sp>
    </p:spTree>
  </p:cSld>
  <p:clrMapOvr>
    <a:masterClrMapping/>
  </p:clrMapOvr>
  <p:transition>
    <p:dissolv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solidFill>
                  <a:srgbClr val="002060"/>
                </a:solidFill>
                <a:effectLst>
                  <a:outerShdw blurRad="38100" dist="38100" dir="2700000" algn="tl">
                    <a:srgbClr val="000000">
                      <a:alpha val="43137"/>
                    </a:srgbClr>
                  </a:outerShdw>
                </a:effectLst>
              </a:rPr>
              <a:t>Fertilize at the Right Time cont’d</a:t>
            </a:r>
          </a:p>
        </p:txBody>
      </p:sp>
      <p:sp>
        <p:nvSpPr>
          <p:cNvPr id="2" name="Content Placeholder 1"/>
          <p:cNvSpPr>
            <a:spLocks noGrp="1"/>
          </p:cNvSpPr>
          <p:nvPr>
            <p:ph idx="1"/>
          </p:nvPr>
        </p:nvSpPr>
        <p:spPr>
          <a:xfrm>
            <a:off x="457200" y="1481328"/>
            <a:ext cx="8229600" cy="4309872"/>
          </a:xfrm>
        </p:spPr>
        <p:style>
          <a:lnRef idx="2">
            <a:schemeClr val="accent1"/>
          </a:lnRef>
          <a:fillRef idx="1">
            <a:schemeClr val="lt1"/>
          </a:fillRef>
          <a:effectRef idx="0">
            <a:schemeClr val="accent1"/>
          </a:effectRef>
          <a:fontRef idx="minor">
            <a:schemeClr val="dk1"/>
          </a:fontRef>
        </p:style>
        <p:txBody>
          <a:bodyPr tIns="91440">
            <a:noAutofit/>
          </a:bodyPr>
          <a:lstStyle/>
          <a:p>
            <a:pPr>
              <a:spcAft>
                <a:spcPts val="600"/>
              </a:spcAft>
            </a:pPr>
            <a:r>
              <a:rPr lang="en-US" sz="2800" dirty="0"/>
              <a:t>Fertilization of </a:t>
            </a:r>
            <a:r>
              <a:rPr lang="en-US" sz="2800" dirty="0">
                <a:solidFill>
                  <a:srgbClr val="FF0000"/>
                </a:solidFill>
              </a:rPr>
              <a:t>cool season </a:t>
            </a:r>
            <a:r>
              <a:rPr lang="en-US" sz="2800" dirty="0"/>
              <a:t>grasses is a little more complicated.</a:t>
            </a:r>
          </a:p>
          <a:p>
            <a:pPr>
              <a:spcAft>
                <a:spcPts val="600"/>
              </a:spcAft>
            </a:pPr>
            <a:r>
              <a:rPr lang="en-US" sz="2800" dirty="0"/>
              <a:t>Fertilizer applied in the spring causes rapid top-growth.</a:t>
            </a:r>
          </a:p>
          <a:p>
            <a:pPr>
              <a:spcAft>
                <a:spcPts val="600"/>
              </a:spcAft>
            </a:pPr>
            <a:r>
              <a:rPr lang="en-US" sz="2800" dirty="0"/>
              <a:t>Fertilizer applied in the fall grows and strengthens the roots.</a:t>
            </a:r>
          </a:p>
          <a:p>
            <a:r>
              <a:rPr lang="en-US" sz="2800" dirty="0"/>
              <a:t>Most of the total annual amount of fertilizer should be applied to </a:t>
            </a:r>
            <a:r>
              <a:rPr lang="en-US" sz="2800" dirty="0">
                <a:solidFill>
                  <a:srgbClr val="FF0000"/>
                </a:solidFill>
              </a:rPr>
              <a:t>cool season </a:t>
            </a:r>
            <a:r>
              <a:rPr lang="en-US" sz="2800" dirty="0"/>
              <a:t>grass </a:t>
            </a:r>
            <a:r>
              <a:rPr lang="en-US" sz="2800" dirty="0">
                <a:solidFill>
                  <a:schemeClr val="tx1"/>
                </a:solidFill>
              </a:rPr>
              <a:t>in the fall.</a:t>
            </a:r>
          </a:p>
        </p:txBody>
      </p:sp>
    </p:spTree>
  </p:cSld>
  <p:clrMapOvr>
    <a:masterClrMapping/>
  </p:clrMapOvr>
  <p:transition>
    <p:dissolv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295400"/>
            <a:ext cx="8229600" cy="2514600"/>
          </a:xfrm>
        </p:spPr>
        <p:txBody>
          <a:bodyPr>
            <a:normAutofit/>
          </a:bodyPr>
          <a:lstStyle/>
          <a:p>
            <a:pPr algn="ctr"/>
            <a:br>
              <a:rPr lang="en-US" sz="4800" dirty="0">
                <a:solidFill>
                  <a:srgbClr val="002060"/>
                </a:solidFill>
                <a:effectLst>
                  <a:outerShdw blurRad="38100" dist="38100" dir="2700000" algn="tl">
                    <a:srgbClr val="000000">
                      <a:alpha val="43137"/>
                    </a:srgbClr>
                  </a:outerShdw>
                </a:effectLst>
              </a:rPr>
            </a:br>
            <a:r>
              <a:rPr lang="en-US" sz="4800" dirty="0">
                <a:solidFill>
                  <a:srgbClr val="002060"/>
                </a:solidFill>
                <a:effectLst>
                  <a:outerShdw blurRad="38100" dist="38100" dir="2700000" algn="tl">
                    <a:srgbClr val="000000">
                      <a:alpha val="43137"/>
                    </a:srgbClr>
                  </a:outerShdw>
                </a:effectLst>
              </a:rPr>
              <a:t>Soil Testing</a:t>
            </a:r>
          </a:p>
        </p:txBody>
      </p:sp>
    </p:spTree>
  </p:cSld>
  <p:clrMapOvr>
    <a:masterClrMapping/>
  </p:clrMapOvr>
  <p:transition>
    <p:dissolv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rgbClr val="002060"/>
                </a:solidFill>
                <a:effectLst>
                  <a:outerShdw blurRad="38100" dist="38100" dir="2700000" algn="tl">
                    <a:srgbClr val="000000">
                      <a:alpha val="43137"/>
                    </a:srgbClr>
                  </a:outerShdw>
                </a:effectLst>
              </a:rPr>
              <a:t>Why Soil Test?</a:t>
            </a:r>
          </a:p>
        </p:txBody>
      </p:sp>
      <p:sp>
        <p:nvSpPr>
          <p:cNvPr id="2" name="Content Placeholder 1"/>
          <p:cNvSpPr>
            <a:spLocks noGrp="1"/>
          </p:cNvSpPr>
          <p:nvPr>
            <p:ph idx="1"/>
          </p:nvPr>
        </p:nvSpPr>
        <p:spPr>
          <a:xfrm>
            <a:off x="457200" y="1481329"/>
            <a:ext cx="8229600" cy="2862071"/>
          </a:xfrm>
        </p:spPr>
        <p:style>
          <a:lnRef idx="2">
            <a:schemeClr val="accent1"/>
          </a:lnRef>
          <a:fillRef idx="1">
            <a:schemeClr val="lt1"/>
          </a:fillRef>
          <a:effectRef idx="0">
            <a:schemeClr val="accent1"/>
          </a:effectRef>
          <a:fontRef idx="minor">
            <a:schemeClr val="dk1"/>
          </a:fontRef>
        </p:style>
        <p:txBody>
          <a:bodyPr tIns="182880">
            <a:normAutofit lnSpcReduction="10000"/>
          </a:bodyPr>
          <a:lstStyle/>
          <a:p>
            <a:pPr>
              <a:spcAft>
                <a:spcPts val="1200"/>
              </a:spcAft>
            </a:pPr>
            <a:r>
              <a:rPr lang="en-US" sz="2800" dirty="0"/>
              <a:t>It is the only way to accurately determine nutrient needs of turf.</a:t>
            </a:r>
          </a:p>
          <a:p>
            <a:pPr>
              <a:spcBef>
                <a:spcPts val="0"/>
              </a:spcBef>
              <a:spcAft>
                <a:spcPts val="1200"/>
              </a:spcAft>
            </a:pPr>
            <a:r>
              <a:rPr lang="en-US" sz="2800" dirty="0"/>
              <a:t>To determine pH (or acidity) of the soil.</a:t>
            </a:r>
          </a:p>
          <a:p>
            <a:pPr>
              <a:spcBef>
                <a:spcPts val="0"/>
              </a:spcBef>
              <a:spcAft>
                <a:spcPts val="1200"/>
              </a:spcAft>
            </a:pPr>
            <a:r>
              <a:rPr lang="en-US" sz="2800" dirty="0"/>
              <a:t>It helps to diagnose problems.</a:t>
            </a:r>
          </a:p>
          <a:p>
            <a:r>
              <a:rPr lang="en-US" sz="2800" dirty="0"/>
              <a:t>It is required in order to apply phosphorus.</a:t>
            </a:r>
            <a:endParaRPr lang="en-US" sz="2800" baseline="-25000" dirty="0"/>
          </a:p>
        </p:txBody>
      </p:sp>
      <p:sp>
        <p:nvSpPr>
          <p:cNvPr id="4" name="TextBox 3"/>
          <p:cNvSpPr txBox="1"/>
          <p:nvPr/>
        </p:nvSpPr>
        <p:spPr>
          <a:xfrm>
            <a:off x="1676400" y="4953000"/>
            <a:ext cx="5867400" cy="52322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800" dirty="0"/>
              <a:t>A soil test is valid for three years</a:t>
            </a:r>
          </a:p>
        </p:txBody>
      </p:sp>
    </p:spTree>
  </p:cSld>
  <p:clrMapOvr>
    <a:masterClrMapping/>
  </p:clrMapOvr>
  <p:transition>
    <p:dissolv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1295400"/>
            <a:ext cx="8229600" cy="4233672"/>
          </a:xfrm>
        </p:spPr>
        <p:style>
          <a:lnRef idx="2">
            <a:schemeClr val="accent4"/>
          </a:lnRef>
          <a:fillRef idx="1">
            <a:schemeClr val="lt1"/>
          </a:fillRef>
          <a:effectRef idx="0">
            <a:schemeClr val="accent4"/>
          </a:effectRef>
          <a:fontRef idx="minor">
            <a:schemeClr val="dk1"/>
          </a:fontRef>
        </p:style>
        <p:txBody>
          <a:bodyPr tIns="182880">
            <a:noAutofit/>
          </a:bodyPr>
          <a:lstStyle/>
          <a:p>
            <a:r>
              <a:rPr lang="en-US" sz="2800" dirty="0"/>
              <a:t>Is a measure of the level of acidity in soil</a:t>
            </a:r>
          </a:p>
          <a:p>
            <a:r>
              <a:rPr lang="en-US" sz="2800" dirty="0"/>
              <a:t>Scale of 1to 14</a:t>
            </a:r>
          </a:p>
          <a:p>
            <a:r>
              <a:rPr lang="en-US" sz="2800" dirty="0"/>
              <a:t>If pH is too high, or too low, nutrients in the soil will not be available for uptake by the plant.</a:t>
            </a:r>
          </a:p>
          <a:p>
            <a:r>
              <a:rPr lang="en-US" sz="2800" dirty="0"/>
              <a:t>Low pH is corrected with lime, high pH is corrected by sulfur.</a:t>
            </a:r>
          </a:p>
          <a:p>
            <a:r>
              <a:rPr lang="en-US" sz="2800" dirty="0"/>
              <a:t>Ideal pH for turf is slightly acidic, or less than 7.</a:t>
            </a:r>
          </a:p>
        </p:txBody>
      </p:sp>
      <p:sp>
        <p:nvSpPr>
          <p:cNvPr id="3" name="Title 2"/>
          <p:cNvSpPr>
            <a:spLocks noGrp="1"/>
          </p:cNvSpPr>
          <p:nvPr>
            <p:ph type="title"/>
          </p:nvPr>
        </p:nvSpPr>
        <p:spPr/>
        <p:txBody>
          <a:bodyPr/>
          <a:lstStyle/>
          <a:p>
            <a:r>
              <a:rPr lang="en-US" dirty="0">
                <a:solidFill>
                  <a:srgbClr val="002060"/>
                </a:solidFill>
              </a:rPr>
              <a:t>pH</a:t>
            </a:r>
          </a:p>
        </p:txBody>
      </p:sp>
    </p:spTree>
  </p:cSld>
  <p:clrMapOvr>
    <a:masterClrMapping/>
  </p:clrMapOvr>
  <p:transition>
    <p:dissolv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rgbClr val="002060"/>
                </a:solidFill>
                <a:effectLst>
                  <a:outerShdw blurRad="38100" dist="38100" dir="2700000" algn="tl">
                    <a:srgbClr val="000000">
                      <a:alpha val="43137"/>
                    </a:srgbClr>
                  </a:outerShdw>
                </a:effectLst>
              </a:rPr>
              <a:t>Proper Soil Testing</a:t>
            </a:r>
          </a:p>
        </p:txBody>
      </p:sp>
      <p:sp>
        <p:nvSpPr>
          <p:cNvPr id="2" name="Content Placeholder 1"/>
          <p:cNvSpPr>
            <a:spLocks noGrp="1"/>
          </p:cNvSpPr>
          <p:nvPr>
            <p:ph idx="1"/>
          </p:nvPr>
        </p:nvSpPr>
        <p:spPr>
          <a:xfrm>
            <a:off x="762000" y="3048000"/>
            <a:ext cx="7848600" cy="2286000"/>
          </a:xfrm>
        </p:spPr>
        <p:style>
          <a:lnRef idx="2">
            <a:schemeClr val="accent1"/>
          </a:lnRef>
          <a:fillRef idx="1">
            <a:schemeClr val="lt1"/>
          </a:fillRef>
          <a:effectRef idx="0">
            <a:schemeClr val="accent1"/>
          </a:effectRef>
          <a:fontRef idx="minor">
            <a:schemeClr val="dk1"/>
          </a:fontRef>
        </p:style>
        <p:txBody>
          <a:bodyPr tIns="182880">
            <a:noAutofit/>
          </a:bodyPr>
          <a:lstStyle/>
          <a:p>
            <a:pPr>
              <a:buNone/>
            </a:pPr>
            <a:r>
              <a:rPr lang="en-US" sz="2800" dirty="0"/>
              <a:t>The area should:</a:t>
            </a:r>
          </a:p>
          <a:p>
            <a:r>
              <a:rPr lang="en-US" sz="2800" dirty="0"/>
              <a:t>Have similar soil types and fertility levels</a:t>
            </a:r>
          </a:p>
          <a:p>
            <a:r>
              <a:rPr lang="en-US" sz="2800" dirty="0"/>
              <a:t>Have been managed the same in the past</a:t>
            </a:r>
          </a:p>
          <a:p>
            <a:r>
              <a:rPr lang="en-US" sz="2800" dirty="0"/>
              <a:t>Be managed the same in the future</a:t>
            </a:r>
          </a:p>
        </p:txBody>
      </p:sp>
      <p:sp>
        <p:nvSpPr>
          <p:cNvPr id="5" name="TextBox 4"/>
          <p:cNvSpPr txBox="1"/>
          <p:nvPr/>
        </p:nvSpPr>
        <p:spPr>
          <a:xfrm>
            <a:off x="762000" y="1676400"/>
            <a:ext cx="7315200" cy="1000274"/>
          </a:xfrm>
          <a:prstGeom prst="rect">
            <a:avLst/>
          </a:prstGeom>
        </p:spPr>
        <p:style>
          <a:lnRef idx="2">
            <a:schemeClr val="accent1"/>
          </a:lnRef>
          <a:fillRef idx="1">
            <a:schemeClr val="lt1"/>
          </a:fillRef>
          <a:effectRef idx="0">
            <a:schemeClr val="accent1"/>
          </a:effectRef>
          <a:fontRef idx="minor">
            <a:schemeClr val="dk1"/>
          </a:fontRef>
        </p:style>
        <p:txBody>
          <a:bodyPr wrap="square" tIns="91440" rtlCol="0">
            <a:spAutoFit/>
          </a:bodyPr>
          <a:lstStyle/>
          <a:p>
            <a:r>
              <a:rPr lang="en-US" sz="2800" dirty="0"/>
              <a:t> A Management Unit is the land area that can be covered by a single soil sample.</a:t>
            </a:r>
          </a:p>
        </p:txBody>
      </p:sp>
    </p:spTree>
  </p:cSld>
  <p:clrMapOvr>
    <a:masterClrMapping/>
  </p:clrMapOvr>
  <p:transition>
    <p:dissolv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rgbClr val="002060"/>
                </a:solidFill>
                <a:effectLst>
                  <a:outerShdw blurRad="38100" dist="38100" dir="2700000" algn="tl">
                    <a:srgbClr val="000000">
                      <a:alpha val="43137"/>
                    </a:srgbClr>
                  </a:outerShdw>
                </a:effectLst>
              </a:rPr>
              <a:t>Proper Soil Testing cont’d</a:t>
            </a:r>
          </a:p>
        </p:txBody>
      </p:sp>
      <p:sp>
        <p:nvSpPr>
          <p:cNvPr id="2" name="Content Placeholder 1"/>
          <p:cNvSpPr>
            <a:spLocks noGrp="1"/>
          </p:cNvSpPr>
          <p:nvPr>
            <p:ph idx="1"/>
          </p:nvPr>
        </p:nvSpPr>
        <p:spPr>
          <a:xfrm>
            <a:off x="457200" y="1481329"/>
            <a:ext cx="8229600" cy="3243071"/>
          </a:xfrm>
        </p:spPr>
        <p:style>
          <a:lnRef idx="2">
            <a:schemeClr val="accent1"/>
          </a:lnRef>
          <a:fillRef idx="1">
            <a:schemeClr val="lt1"/>
          </a:fillRef>
          <a:effectRef idx="0">
            <a:schemeClr val="accent1"/>
          </a:effectRef>
          <a:fontRef idx="minor">
            <a:schemeClr val="dk1"/>
          </a:fontRef>
        </p:style>
        <p:txBody>
          <a:bodyPr/>
          <a:lstStyle/>
          <a:p>
            <a:pPr>
              <a:buNone/>
            </a:pPr>
            <a:r>
              <a:rPr lang="en-US" dirty="0"/>
              <a:t>Take a separate soil sample for:</a:t>
            </a:r>
          </a:p>
          <a:p>
            <a:r>
              <a:rPr lang="en-US" dirty="0"/>
              <a:t>Unusual or different soil conditions</a:t>
            </a:r>
          </a:p>
          <a:p>
            <a:pPr lvl="1"/>
            <a:r>
              <a:rPr lang="en-US" dirty="0"/>
              <a:t>Wetter or dryer</a:t>
            </a:r>
          </a:p>
          <a:p>
            <a:pPr lvl="1"/>
            <a:r>
              <a:rPr lang="en-US" dirty="0"/>
              <a:t>Imported fill, topsoil, or organic matter</a:t>
            </a:r>
          </a:p>
          <a:p>
            <a:r>
              <a:rPr lang="en-US" dirty="0"/>
              <a:t>Shade vs. sun</a:t>
            </a:r>
          </a:p>
          <a:p>
            <a:r>
              <a:rPr lang="en-US" dirty="0"/>
              <a:t>Poor plant performance</a:t>
            </a:r>
          </a:p>
          <a:p>
            <a:pPr>
              <a:buNone/>
            </a:pPr>
            <a:r>
              <a:rPr lang="en-US" dirty="0"/>
              <a:t>These should be a different management unit</a:t>
            </a:r>
          </a:p>
        </p:txBody>
      </p:sp>
    </p:spTree>
  </p:cSld>
  <p:clrMapOvr>
    <a:masterClrMapping/>
  </p:clrMapOvr>
  <p:transition>
    <p:dissolv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rgbClr val="002060"/>
                </a:solidFill>
                <a:effectLst>
                  <a:outerShdw blurRad="38100" dist="38100" dir="2700000" algn="tl">
                    <a:srgbClr val="000000">
                      <a:alpha val="43137"/>
                    </a:srgbClr>
                  </a:outerShdw>
                </a:effectLst>
              </a:rPr>
              <a:t>Proper Soil Testing cont’d 2</a:t>
            </a:r>
          </a:p>
        </p:txBody>
      </p:sp>
      <p:sp>
        <p:nvSpPr>
          <p:cNvPr id="2" name="Content Placeholder 1"/>
          <p:cNvSpPr>
            <a:spLocks noGrp="1"/>
          </p:cNvSpPr>
          <p:nvPr>
            <p:ph idx="1"/>
          </p:nvPr>
        </p:nvSpPr>
        <p:spPr>
          <a:xfrm>
            <a:off x="609600" y="1524000"/>
            <a:ext cx="7848600" cy="3124200"/>
          </a:xfrm>
        </p:spPr>
        <p:style>
          <a:lnRef idx="2">
            <a:schemeClr val="accent1"/>
          </a:lnRef>
          <a:fillRef idx="1">
            <a:schemeClr val="lt1"/>
          </a:fillRef>
          <a:effectRef idx="0">
            <a:schemeClr val="accent1"/>
          </a:effectRef>
          <a:fontRef idx="minor">
            <a:schemeClr val="dk1"/>
          </a:fontRef>
        </p:style>
        <p:txBody>
          <a:bodyPr tIns="182880">
            <a:normAutofit/>
          </a:bodyPr>
          <a:lstStyle/>
          <a:p>
            <a:pPr marL="0" indent="0">
              <a:buNone/>
            </a:pPr>
            <a:r>
              <a:rPr lang="en-US" dirty="0"/>
              <a:t>The accuracy of a soil test depends largely on the quality of the soil sample submitted.</a:t>
            </a:r>
          </a:p>
          <a:p>
            <a:pPr>
              <a:buNone/>
            </a:pPr>
            <a:endParaRPr lang="en-US" sz="800" dirty="0"/>
          </a:p>
          <a:p>
            <a:r>
              <a:rPr lang="en-US" dirty="0"/>
              <a:t>Walk the grounds</a:t>
            </a:r>
          </a:p>
          <a:p>
            <a:r>
              <a:rPr lang="en-US" dirty="0"/>
              <a:t>Interview the homeowner</a:t>
            </a:r>
          </a:p>
          <a:p>
            <a:pPr lvl="1"/>
            <a:r>
              <a:rPr lang="en-US" dirty="0"/>
              <a:t>Ask about problems</a:t>
            </a:r>
          </a:p>
          <a:p>
            <a:pPr lvl="1"/>
            <a:r>
              <a:rPr lang="en-US" dirty="0"/>
              <a:t>Learn about any past treatments and results  </a:t>
            </a:r>
          </a:p>
        </p:txBody>
      </p:sp>
      <p:pic>
        <p:nvPicPr>
          <p:cNvPr id="11267" name="Picture 3">
            <a:extLst>
              <a:ext uri="{C183D7F6-B498-43B3-948B-1728B52AA6E4}">
                <adec:decorative xmlns:adec="http://schemas.microsoft.com/office/drawing/2017/decorative" val="1"/>
              </a:ext>
            </a:extLst>
          </p:cNvPr>
          <p:cNvPicPr>
            <a:picLocks noChangeAspect="1" noChangeArrowheads="1"/>
          </p:cNvPicPr>
          <p:nvPr/>
        </p:nvPicPr>
        <p:blipFill>
          <a:blip r:embed="rId2" cstate="print"/>
          <a:srcRect/>
          <a:stretch>
            <a:fillRect/>
          </a:stretch>
        </p:blipFill>
        <p:spPr bwMode="auto">
          <a:xfrm>
            <a:off x="5410200" y="4724400"/>
            <a:ext cx="1981200" cy="1981200"/>
          </a:xfrm>
          <a:prstGeom prst="rect">
            <a:avLst/>
          </a:prstGeom>
          <a:noFill/>
        </p:spPr>
      </p:pic>
      <p:sp>
        <p:nvSpPr>
          <p:cNvPr id="6" name="Rectangle 5">
            <a:extLst>
              <a:ext uri="{C183D7F6-B498-43B3-948B-1728B52AA6E4}">
                <adec:decorative xmlns:adec="http://schemas.microsoft.com/office/drawing/2017/decorative" val="1"/>
              </a:ext>
            </a:extLst>
          </p:cNvPr>
          <p:cNvSpPr/>
          <p:nvPr/>
        </p:nvSpPr>
        <p:spPr>
          <a:xfrm rot="7933898">
            <a:off x="5771999" y="5752747"/>
            <a:ext cx="399528" cy="2293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dissolv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95400"/>
            <a:ext cx="7848600" cy="4191000"/>
          </a:xfrm>
        </p:spPr>
        <p:style>
          <a:lnRef idx="2">
            <a:schemeClr val="accent1"/>
          </a:lnRef>
          <a:fillRef idx="1">
            <a:schemeClr val="lt1"/>
          </a:fillRef>
          <a:effectRef idx="0">
            <a:schemeClr val="accent1"/>
          </a:effectRef>
          <a:fontRef idx="minor">
            <a:schemeClr val="dk1"/>
          </a:fontRef>
        </p:style>
        <p:txBody>
          <a:bodyPr tIns="182880">
            <a:normAutofit/>
          </a:bodyPr>
          <a:lstStyle/>
          <a:p>
            <a:r>
              <a:rPr lang="en-US" dirty="0"/>
              <a:t>Sample to depth of 3-4 inches for turf</a:t>
            </a:r>
          </a:p>
          <a:p>
            <a:r>
              <a:rPr lang="en-US" dirty="0"/>
              <a:t>Use a soil probe or spade</a:t>
            </a:r>
          </a:p>
          <a:p>
            <a:r>
              <a:rPr lang="en-US" dirty="0"/>
              <a:t>Collect 12-15 subsamples from each management unit, covering the area in a zigzag or W shaped pattern</a:t>
            </a:r>
          </a:p>
          <a:p>
            <a:r>
              <a:rPr lang="en-US" dirty="0"/>
              <a:t>Avoid areas that are obviously different, such as a patch of dead grass or a low spot</a:t>
            </a:r>
          </a:p>
          <a:p>
            <a:r>
              <a:rPr lang="en-US" dirty="0"/>
              <a:t>Remove surface litter, stones, roots and debris</a:t>
            </a:r>
          </a:p>
          <a:p>
            <a:endParaRPr lang="en-US" dirty="0"/>
          </a:p>
        </p:txBody>
      </p:sp>
      <p:sp>
        <p:nvSpPr>
          <p:cNvPr id="3" name="Title 2"/>
          <p:cNvSpPr>
            <a:spLocks noGrp="1"/>
          </p:cNvSpPr>
          <p:nvPr>
            <p:ph type="title"/>
          </p:nvPr>
        </p:nvSpPr>
        <p:spPr/>
        <p:txBody>
          <a:bodyPr/>
          <a:lstStyle/>
          <a:p>
            <a:r>
              <a:rPr lang="en-US" dirty="0">
                <a:solidFill>
                  <a:srgbClr val="002060"/>
                </a:solidFill>
                <a:effectLst>
                  <a:outerShdw blurRad="38100" dist="38100" dir="2700000" algn="tl">
                    <a:srgbClr val="000000">
                      <a:alpha val="43137"/>
                    </a:srgbClr>
                  </a:outerShdw>
                </a:effectLst>
              </a:rPr>
              <a:t>Soil Sampling</a:t>
            </a:r>
          </a:p>
        </p:txBody>
      </p:sp>
      <p:pic>
        <p:nvPicPr>
          <p:cNvPr id="1028" name="Picture 4">
            <a:extLst>
              <a:ext uri="{C183D7F6-B498-43B3-948B-1728B52AA6E4}">
                <adec:decorative xmlns:adec="http://schemas.microsoft.com/office/drawing/2017/decorative" val="1"/>
              </a:ext>
            </a:extLst>
          </p:cNvPr>
          <p:cNvPicPr>
            <a:picLocks noChangeAspect="1" noChangeArrowheads="1"/>
          </p:cNvPicPr>
          <p:nvPr/>
        </p:nvPicPr>
        <p:blipFill>
          <a:blip r:embed="rId2" cstate="print"/>
          <a:srcRect/>
          <a:stretch>
            <a:fillRect/>
          </a:stretch>
        </p:blipFill>
        <p:spPr bwMode="auto">
          <a:xfrm>
            <a:off x="7543800" y="4614729"/>
            <a:ext cx="1600200" cy="2243271"/>
          </a:xfrm>
          <a:prstGeom prst="rect">
            <a:avLst/>
          </a:prstGeom>
          <a:noFill/>
        </p:spPr>
      </p:pic>
    </p:spTree>
  </p:cSld>
  <p:clrMapOvr>
    <a:masterClrMapping/>
  </p:clrMapOvr>
  <p:transition>
    <p:dissolv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304800"/>
            <a:ext cx="8229600" cy="1143000"/>
          </a:xfrm>
        </p:spPr>
        <p:txBody>
          <a:bodyPr/>
          <a:lstStyle/>
          <a:p>
            <a:r>
              <a:rPr lang="en-US" dirty="0">
                <a:solidFill>
                  <a:srgbClr val="002060"/>
                </a:solidFill>
                <a:effectLst>
                  <a:outerShdw blurRad="38100" dist="38100" dir="2700000" algn="tl">
                    <a:srgbClr val="000000">
                      <a:alpha val="43137"/>
                    </a:srgbClr>
                  </a:outerShdw>
                </a:effectLst>
              </a:rPr>
              <a:t>Soil Sampling cont’d</a:t>
            </a:r>
          </a:p>
        </p:txBody>
      </p:sp>
      <p:sp>
        <p:nvSpPr>
          <p:cNvPr id="2" name="Content Placeholder 1"/>
          <p:cNvSpPr>
            <a:spLocks noGrp="1"/>
          </p:cNvSpPr>
          <p:nvPr>
            <p:ph idx="1"/>
          </p:nvPr>
        </p:nvSpPr>
        <p:spPr>
          <a:xfrm>
            <a:off x="457200" y="1481329"/>
            <a:ext cx="8229600" cy="3928872"/>
          </a:xfrm>
        </p:spPr>
        <p:style>
          <a:lnRef idx="2">
            <a:schemeClr val="accent1"/>
          </a:lnRef>
          <a:fillRef idx="1">
            <a:schemeClr val="lt1"/>
          </a:fillRef>
          <a:effectRef idx="0">
            <a:schemeClr val="accent1"/>
          </a:effectRef>
          <a:fontRef idx="minor">
            <a:schemeClr val="dk1"/>
          </a:fontRef>
        </p:style>
        <p:txBody>
          <a:bodyPr tIns="182880"/>
          <a:lstStyle/>
          <a:p>
            <a:r>
              <a:rPr lang="en-US" dirty="0"/>
              <a:t>Mix together in a plastic bucket.</a:t>
            </a:r>
          </a:p>
          <a:p>
            <a:r>
              <a:rPr lang="en-US" dirty="0"/>
              <a:t>Mix the subsamples thoroughly, because only a very small amount of the soil will actually be tested.</a:t>
            </a:r>
          </a:p>
          <a:p>
            <a:r>
              <a:rPr lang="en-US" dirty="0"/>
              <a:t>Air dry the samples, do not heat in an oven.</a:t>
            </a:r>
          </a:p>
          <a:p>
            <a:r>
              <a:rPr lang="en-US" dirty="0"/>
              <a:t>Send about 1 cup of soil to the lab.</a:t>
            </a:r>
          </a:p>
          <a:p>
            <a:r>
              <a:rPr lang="en-US" dirty="0"/>
              <a:t>Use an approved lab listed in Appendix C of Maryland’s Professional Lawn Care Manual.</a:t>
            </a:r>
          </a:p>
          <a:p>
            <a:endParaRPr lang="en-US" dirty="0"/>
          </a:p>
        </p:txBody>
      </p:sp>
    </p:spTree>
  </p:cSld>
  <p:clrMapOvr>
    <a:masterClrMapping/>
  </p:clrMapOvr>
  <p:transition>
    <p:dissolv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8229600" cy="2057400"/>
          </a:xfrm>
        </p:spPr>
        <p:txBody>
          <a:bodyPr>
            <a:normAutofit/>
          </a:bodyPr>
          <a:lstStyle/>
          <a:p>
            <a:pPr algn="ctr"/>
            <a:br>
              <a:rPr lang="en-US" sz="4800" dirty="0">
                <a:solidFill>
                  <a:srgbClr val="002060"/>
                </a:solidFill>
                <a:effectLst>
                  <a:outerShdw blurRad="38100" dist="38100" dir="2700000" algn="tl">
                    <a:srgbClr val="000000">
                      <a:alpha val="43137"/>
                    </a:srgbClr>
                  </a:outerShdw>
                </a:effectLst>
              </a:rPr>
            </a:br>
            <a:r>
              <a:rPr lang="en-US" sz="4800" dirty="0">
                <a:solidFill>
                  <a:srgbClr val="002060"/>
                </a:solidFill>
                <a:effectLst>
                  <a:outerShdw blurRad="38100" dist="38100" dir="2700000" algn="tl">
                    <a:srgbClr val="000000">
                      <a:alpha val="43137"/>
                    </a:srgbClr>
                  </a:outerShdw>
                </a:effectLst>
              </a:rPr>
              <a:t>Measuring Area</a:t>
            </a:r>
          </a:p>
        </p:txBody>
      </p:sp>
      <p:pic>
        <p:nvPicPr>
          <p:cNvPr id="1028" name="Picture 4">
            <a:extLst>
              <a:ext uri="{C183D7F6-B498-43B3-948B-1728B52AA6E4}">
                <adec:decorative xmlns:adec="http://schemas.microsoft.com/office/drawing/2017/decorative" val="1"/>
              </a:ext>
            </a:extLst>
          </p:cNvPr>
          <p:cNvPicPr>
            <a:picLocks noChangeAspect="1" noChangeArrowheads="1"/>
          </p:cNvPicPr>
          <p:nvPr/>
        </p:nvPicPr>
        <p:blipFill>
          <a:blip r:embed="rId2" cstate="print"/>
          <a:srcRect/>
          <a:stretch>
            <a:fillRect/>
          </a:stretch>
        </p:blipFill>
        <p:spPr bwMode="auto">
          <a:xfrm>
            <a:off x="3962400" y="3124200"/>
            <a:ext cx="1847088" cy="1510589"/>
          </a:xfrm>
          <a:prstGeom prst="rect">
            <a:avLst/>
          </a:prstGeom>
          <a:noFill/>
        </p:spPr>
      </p:pic>
    </p:spTree>
  </p:cSld>
  <p:clrMapOvr>
    <a:masterClrMapping/>
  </p:clrMapOvr>
  <p:transition>
    <p:dissolv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 y="228600"/>
            <a:ext cx="8229600" cy="1143000"/>
          </a:xfrm>
        </p:spPr>
        <p:txBody>
          <a:bodyPr>
            <a:normAutofit/>
          </a:bodyPr>
          <a:lstStyle/>
          <a:p>
            <a:r>
              <a:rPr lang="en-US" sz="4400" dirty="0">
                <a:solidFill>
                  <a:srgbClr val="002060"/>
                </a:solidFill>
                <a:effectLst>
                  <a:outerShdw blurRad="38100" dist="38100" dir="2700000" algn="tl">
                    <a:srgbClr val="000000">
                      <a:alpha val="43137"/>
                    </a:srgbClr>
                  </a:outerShdw>
                </a:effectLst>
              </a:rPr>
              <a:t>Measuring Area</a:t>
            </a:r>
          </a:p>
        </p:txBody>
      </p:sp>
      <p:sp>
        <p:nvSpPr>
          <p:cNvPr id="2" name="Content Placeholder 1"/>
          <p:cNvSpPr>
            <a:spLocks noGrp="1"/>
          </p:cNvSpPr>
          <p:nvPr>
            <p:ph idx="1"/>
          </p:nvPr>
        </p:nvSpPr>
        <p:spPr>
          <a:xfrm>
            <a:off x="4572000" y="1447800"/>
            <a:ext cx="4343400" cy="5105400"/>
          </a:xfrm>
        </p:spPr>
        <p:style>
          <a:lnRef idx="2">
            <a:schemeClr val="accent1"/>
          </a:lnRef>
          <a:fillRef idx="1">
            <a:schemeClr val="lt1"/>
          </a:fillRef>
          <a:effectRef idx="0">
            <a:schemeClr val="accent1"/>
          </a:effectRef>
          <a:fontRef idx="minor">
            <a:schemeClr val="dk1"/>
          </a:fontRef>
        </p:style>
        <p:txBody>
          <a:bodyPr lIns="182880" tIns="182880">
            <a:normAutofit/>
          </a:bodyPr>
          <a:lstStyle/>
          <a:p>
            <a:pPr>
              <a:spcAft>
                <a:spcPts val="1200"/>
              </a:spcAft>
            </a:pPr>
            <a:r>
              <a:rPr lang="en-US" dirty="0"/>
              <a:t>To determine how much fertilizer is needed, you must know the size of the property.</a:t>
            </a:r>
          </a:p>
          <a:p>
            <a:pPr>
              <a:spcBef>
                <a:spcPts val="0"/>
              </a:spcBef>
            </a:pPr>
            <a:r>
              <a:rPr lang="en-US" dirty="0"/>
              <a:t>Applying the correct amount of fertilizer helps the grass to grow without leaving excess fertilizer to runoff or leach.</a:t>
            </a:r>
          </a:p>
          <a:p>
            <a:endParaRPr lang="en-US" dirty="0"/>
          </a:p>
        </p:txBody>
      </p:sp>
      <p:pic>
        <p:nvPicPr>
          <p:cNvPr id="10242" name="Picture 2">
            <a:extLst>
              <a:ext uri="{C183D7F6-B498-43B3-948B-1728B52AA6E4}">
                <adec:decorative xmlns:adec="http://schemas.microsoft.com/office/drawing/2017/decorative" val="1"/>
              </a:ext>
            </a:extLst>
          </p:cNvPr>
          <p:cNvPicPr>
            <a:picLocks noChangeAspect="1" noChangeArrowheads="1"/>
          </p:cNvPicPr>
          <p:nvPr/>
        </p:nvPicPr>
        <p:blipFill>
          <a:blip r:embed="rId2" cstate="print"/>
          <a:srcRect/>
          <a:stretch>
            <a:fillRect/>
          </a:stretch>
        </p:blipFill>
        <p:spPr bwMode="auto">
          <a:xfrm>
            <a:off x="152400" y="1447800"/>
            <a:ext cx="4267200" cy="4267200"/>
          </a:xfrm>
          <a:prstGeom prst="rect">
            <a:avLst/>
          </a:prstGeom>
          <a:noFill/>
        </p:spPr>
      </p:pic>
    </p:spTree>
  </p:cSld>
  <p:clrMapOvr>
    <a:masterClrMapping/>
  </p:clrMapOvr>
  <p:transition>
    <p:dissolv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txBox="1">
            <a:spLocks noGrp="1"/>
          </p:cNvSpPr>
          <p:nvPr>
            <p:ph type="title"/>
          </p:nvPr>
        </p:nvSpPr>
        <p:spPr>
          <a:xfrm>
            <a:off x="457200" y="381000"/>
            <a:ext cx="6324600"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mj-lt"/>
                <a:ea typeface="+mn-ea"/>
                <a:cs typeface="+mn-cs"/>
              </a:rPr>
              <a:t>Measuring Area cont’d</a:t>
            </a:r>
          </a:p>
        </p:txBody>
      </p:sp>
      <p:sp>
        <p:nvSpPr>
          <p:cNvPr id="2" name="Content Placeholder 1"/>
          <p:cNvSpPr>
            <a:spLocks noGrp="1"/>
          </p:cNvSpPr>
          <p:nvPr>
            <p:ph idx="1"/>
          </p:nvPr>
        </p:nvSpPr>
        <p:spPr>
          <a:xfrm>
            <a:off x="457200" y="1219200"/>
            <a:ext cx="8229600" cy="3547872"/>
          </a:xfrm>
        </p:spPr>
        <p:style>
          <a:lnRef idx="2">
            <a:schemeClr val="accent1"/>
          </a:lnRef>
          <a:fillRef idx="1">
            <a:schemeClr val="lt1"/>
          </a:fillRef>
          <a:effectRef idx="0">
            <a:schemeClr val="accent1"/>
          </a:effectRef>
          <a:fontRef idx="minor">
            <a:schemeClr val="dk1"/>
          </a:fontRef>
        </p:style>
        <p:txBody>
          <a:bodyPr lIns="182880" tIns="182880">
            <a:normAutofit fontScale="92500" lnSpcReduction="20000"/>
          </a:bodyPr>
          <a:lstStyle/>
          <a:p>
            <a:pPr>
              <a:spcAft>
                <a:spcPts val="1200"/>
              </a:spcAft>
            </a:pPr>
            <a:r>
              <a:rPr lang="en-US" sz="3000" dirty="0"/>
              <a:t>The CPFA or an estimator will normally measure the property and determine how much fertilizer is needed.</a:t>
            </a:r>
          </a:p>
          <a:p>
            <a:pPr>
              <a:spcAft>
                <a:spcPts val="1200"/>
              </a:spcAft>
            </a:pPr>
            <a:r>
              <a:rPr lang="en-US" sz="3000" dirty="0"/>
              <a:t>Be alert for changes that might affect how much fertilizer is needed.</a:t>
            </a:r>
          </a:p>
          <a:p>
            <a:pPr>
              <a:spcAft>
                <a:spcPts val="1200"/>
              </a:spcAft>
            </a:pPr>
            <a:r>
              <a:rPr lang="en-US" sz="3000" dirty="0"/>
              <a:t>Has the homeowner reduced the turf area by adding a garden? Be sure to notify your supervisor.</a:t>
            </a:r>
          </a:p>
          <a:p>
            <a:endParaRPr lang="en-US" dirty="0"/>
          </a:p>
          <a:p>
            <a:endParaRPr lang="en-US" dirty="0"/>
          </a:p>
        </p:txBody>
      </p:sp>
      <p:pic>
        <p:nvPicPr>
          <p:cNvPr id="5" name="Picture 3">
            <a:extLst>
              <a:ext uri="{C183D7F6-B498-43B3-948B-1728B52AA6E4}">
                <adec:decorative xmlns:adec="http://schemas.microsoft.com/office/drawing/2017/decorative" val="1"/>
              </a:ext>
            </a:extLst>
          </p:cNvPr>
          <p:cNvPicPr>
            <a:picLocks noChangeAspect="1" noChangeArrowheads="1"/>
          </p:cNvPicPr>
          <p:nvPr/>
        </p:nvPicPr>
        <p:blipFill>
          <a:blip r:embed="rId2" cstate="print"/>
          <a:srcRect/>
          <a:stretch>
            <a:fillRect/>
          </a:stretch>
        </p:blipFill>
        <p:spPr bwMode="auto">
          <a:xfrm>
            <a:off x="5562599" y="4343400"/>
            <a:ext cx="3247556" cy="2514601"/>
          </a:xfrm>
          <a:prstGeom prst="rect">
            <a:avLst/>
          </a:prstGeom>
          <a:noFill/>
        </p:spPr>
      </p:pic>
    </p:spTree>
  </p:cSld>
  <p:clrMapOvr>
    <a:masterClrMapping/>
  </p:clrMapOvr>
  <p:transition>
    <p:dissolv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4400" dirty="0">
                <a:solidFill>
                  <a:srgbClr val="002060"/>
                </a:solidFill>
                <a:effectLst>
                  <a:outerShdw blurRad="38100" dist="38100" dir="2700000" algn="tl">
                    <a:srgbClr val="000000">
                      <a:alpha val="43137"/>
                    </a:srgbClr>
                  </a:outerShdw>
                </a:effectLst>
              </a:rPr>
              <a:t>Measuring Area cont’d 2</a:t>
            </a:r>
          </a:p>
        </p:txBody>
      </p:sp>
      <p:sp>
        <p:nvSpPr>
          <p:cNvPr id="2" name="Content Placeholder 1"/>
          <p:cNvSpPr>
            <a:spLocks noGrp="1"/>
          </p:cNvSpPr>
          <p:nvPr>
            <p:ph idx="1"/>
          </p:nvPr>
        </p:nvSpPr>
        <p:spPr>
          <a:xfrm>
            <a:off x="609600" y="1600200"/>
            <a:ext cx="8229600" cy="3547872"/>
          </a:xfrm>
        </p:spPr>
        <p:style>
          <a:lnRef idx="2">
            <a:schemeClr val="accent1"/>
          </a:lnRef>
          <a:fillRef idx="1">
            <a:schemeClr val="lt1"/>
          </a:fillRef>
          <a:effectRef idx="0">
            <a:schemeClr val="accent1"/>
          </a:effectRef>
          <a:fontRef idx="minor">
            <a:schemeClr val="dk1"/>
          </a:fontRef>
        </p:style>
        <p:txBody>
          <a:bodyPr lIns="182880" tIns="182880"/>
          <a:lstStyle/>
          <a:p>
            <a:pPr>
              <a:spcAft>
                <a:spcPts val="1200"/>
              </a:spcAft>
            </a:pPr>
            <a:r>
              <a:rPr lang="en-US" dirty="0"/>
              <a:t>There are several computer programs that enable you to measure an area remotely</a:t>
            </a:r>
          </a:p>
          <a:p>
            <a:pPr>
              <a:spcAft>
                <a:spcPts val="1200"/>
              </a:spcAft>
            </a:pPr>
            <a:r>
              <a:rPr lang="en-US" dirty="0"/>
              <a:t>Sometimes, a good old-fashioned measuring wheel is used.</a:t>
            </a:r>
          </a:p>
          <a:p>
            <a:r>
              <a:rPr lang="en-US" dirty="0"/>
              <a:t>Measure the entire property and subtract the areas that don’t get fertilizer. The remainder is the fertilized area.</a:t>
            </a:r>
          </a:p>
          <a:p>
            <a:endParaRPr lang="en-US" dirty="0"/>
          </a:p>
          <a:p>
            <a:endParaRPr lang="en-US" dirty="0"/>
          </a:p>
          <a:p>
            <a:endParaRPr lang="en-US" dirty="0"/>
          </a:p>
        </p:txBody>
      </p:sp>
      <p:pic>
        <p:nvPicPr>
          <p:cNvPr id="2055" name="Picture 7">
            <a:extLst>
              <a:ext uri="{C183D7F6-B498-43B3-948B-1728B52AA6E4}">
                <adec:decorative xmlns:adec="http://schemas.microsoft.com/office/drawing/2017/decorative" val="1"/>
              </a:ext>
            </a:extLst>
          </p:cNvPr>
          <p:cNvPicPr>
            <a:picLocks noChangeAspect="1" noChangeArrowheads="1"/>
          </p:cNvPicPr>
          <p:nvPr/>
        </p:nvPicPr>
        <p:blipFill>
          <a:blip r:embed="rId2" cstate="print"/>
          <a:srcRect/>
          <a:stretch>
            <a:fillRect/>
          </a:stretch>
        </p:blipFill>
        <p:spPr bwMode="auto">
          <a:xfrm>
            <a:off x="6096000" y="5029428"/>
            <a:ext cx="1828572" cy="1828572"/>
          </a:xfrm>
          <a:prstGeom prst="rect">
            <a:avLst/>
          </a:prstGeom>
          <a:noFill/>
        </p:spPr>
      </p:pic>
    </p:spTree>
  </p:cSld>
  <p:clrMapOvr>
    <a:masterClrMapping/>
  </p:clrMapOvr>
  <p:transition>
    <p:dissolv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idx="4294967295"/>
          </p:nvPr>
        </p:nvSpPr>
        <p:spPr>
          <a:xfrm>
            <a:off x="0" y="381000"/>
            <a:ext cx="7924800" cy="13239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mj-lt"/>
                <a:ea typeface="+mn-ea"/>
                <a:cs typeface="+mn-cs"/>
              </a:rPr>
              <a:t>Break oddly shaped properties into simple shapes</a:t>
            </a:r>
            <a:endParaRPr kumimoji="0" lang="en-US" sz="4000" b="0" i="0" u="none" strike="noStrike" kern="1200" cap="none" spc="0" normalizeH="0" baseline="0" noProof="0" dirty="0">
              <a:ln>
                <a:noFill/>
              </a:ln>
              <a:solidFill>
                <a:srgbClr val="002060"/>
              </a:solidFill>
              <a:effectLst/>
              <a:uLnTx/>
              <a:uFillTx/>
              <a:latin typeface="+mj-lt"/>
              <a:ea typeface="+mn-ea"/>
              <a:cs typeface="+mn-cs"/>
            </a:endParaRPr>
          </a:p>
        </p:txBody>
      </p:sp>
      <p:sp>
        <p:nvSpPr>
          <p:cNvPr id="12" name="TextBox 11"/>
          <p:cNvSpPr txBox="1"/>
          <p:nvPr/>
        </p:nvSpPr>
        <p:spPr>
          <a:xfrm>
            <a:off x="3429000" y="3733800"/>
            <a:ext cx="1219200" cy="369332"/>
          </a:xfrm>
          <a:prstGeom prst="rect">
            <a:avLst/>
          </a:prstGeom>
          <a:noFill/>
        </p:spPr>
        <p:txBody>
          <a:bodyPr wrap="square" rtlCol="0">
            <a:spAutoFit/>
          </a:bodyPr>
          <a:lstStyle/>
          <a:p>
            <a:r>
              <a:rPr lang="en-US" dirty="0">
                <a:solidFill>
                  <a:schemeClr val="bg1"/>
                </a:solidFill>
              </a:rPr>
              <a:t>House</a:t>
            </a:r>
          </a:p>
        </p:txBody>
      </p:sp>
      <p:sp>
        <p:nvSpPr>
          <p:cNvPr id="13" name="TextBox 12"/>
          <p:cNvSpPr txBox="1"/>
          <p:nvPr/>
        </p:nvSpPr>
        <p:spPr>
          <a:xfrm>
            <a:off x="3505200" y="4953000"/>
            <a:ext cx="1371600" cy="369332"/>
          </a:xfrm>
          <a:prstGeom prst="rect">
            <a:avLst/>
          </a:prstGeom>
          <a:noFill/>
        </p:spPr>
        <p:txBody>
          <a:bodyPr wrap="square" rtlCol="0">
            <a:spAutoFit/>
          </a:bodyPr>
          <a:lstStyle/>
          <a:p>
            <a:r>
              <a:rPr lang="en-US" dirty="0">
                <a:solidFill>
                  <a:schemeClr val="bg1"/>
                </a:solidFill>
              </a:rPr>
              <a:t>driveway</a:t>
            </a:r>
          </a:p>
        </p:txBody>
      </p:sp>
      <p:sp>
        <p:nvSpPr>
          <p:cNvPr id="11" name="TextBox 10"/>
          <p:cNvSpPr txBox="1"/>
          <p:nvPr/>
        </p:nvSpPr>
        <p:spPr>
          <a:xfrm>
            <a:off x="3733800" y="5410200"/>
            <a:ext cx="914400" cy="261610"/>
          </a:xfrm>
          <a:prstGeom prst="rect">
            <a:avLst/>
          </a:prstGeom>
          <a:noFill/>
        </p:spPr>
        <p:txBody>
          <a:bodyPr wrap="square" rtlCol="0">
            <a:spAutoFit/>
          </a:bodyPr>
          <a:lstStyle/>
          <a:p>
            <a:r>
              <a:rPr lang="en-US" sz="1100" dirty="0"/>
              <a:t>garden</a:t>
            </a:r>
          </a:p>
        </p:txBody>
      </p:sp>
      <p:sp>
        <p:nvSpPr>
          <p:cNvPr id="4" name="Rectangle 3">
            <a:extLst>
              <a:ext uri="{C183D7F6-B498-43B3-948B-1728B52AA6E4}">
                <adec:decorative xmlns:adec="http://schemas.microsoft.com/office/drawing/2017/decorative" val="1"/>
              </a:ext>
            </a:extLst>
          </p:cNvPr>
          <p:cNvSpPr/>
          <p:nvPr/>
        </p:nvSpPr>
        <p:spPr>
          <a:xfrm>
            <a:off x="1524000" y="1981200"/>
            <a:ext cx="4495800" cy="373380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C183D7F6-B498-43B3-948B-1728B52AA6E4}">
                <adec:decorative xmlns:adec="http://schemas.microsoft.com/office/drawing/2017/decorative" val="1"/>
              </a:ext>
            </a:extLst>
          </p:cNvPr>
          <p:cNvSpPr/>
          <p:nvPr/>
        </p:nvSpPr>
        <p:spPr>
          <a:xfrm>
            <a:off x="2819400" y="3124200"/>
            <a:ext cx="2362200" cy="1600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Block Arc 6">
            <a:extLst>
              <a:ext uri="{C183D7F6-B498-43B3-948B-1728B52AA6E4}">
                <adec:decorative xmlns:adec="http://schemas.microsoft.com/office/drawing/2017/decorative" val="1"/>
              </a:ext>
            </a:extLst>
          </p:cNvPr>
          <p:cNvSpPr/>
          <p:nvPr/>
        </p:nvSpPr>
        <p:spPr>
          <a:xfrm>
            <a:off x="3200400" y="4800600"/>
            <a:ext cx="1752600" cy="1752600"/>
          </a:xfrm>
          <a:prstGeom prst="blockArc">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Right Triangle 13">
            <a:extLst>
              <a:ext uri="{C183D7F6-B498-43B3-948B-1728B52AA6E4}">
                <adec:decorative xmlns:adec="http://schemas.microsoft.com/office/drawing/2017/decorative" val="1"/>
              </a:ext>
            </a:extLst>
          </p:cNvPr>
          <p:cNvSpPr/>
          <p:nvPr/>
        </p:nvSpPr>
        <p:spPr>
          <a:xfrm>
            <a:off x="6019800" y="1981200"/>
            <a:ext cx="2057400" cy="3733800"/>
          </a:xfrm>
          <a:prstGeom prst="rtTriangl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dissolv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C183D7F6-B498-43B3-948B-1728B52AA6E4}">
                <adec:decorative xmlns:adec="http://schemas.microsoft.com/office/drawing/2017/decorative" val="1"/>
              </a:ext>
            </a:extLst>
          </p:cNvPr>
          <p:cNvSpPr/>
          <p:nvPr/>
        </p:nvSpPr>
        <p:spPr>
          <a:xfrm>
            <a:off x="2438400" y="2057400"/>
            <a:ext cx="3810000" cy="289560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p:cNvSpPr>
            <a:spLocks noGrp="1"/>
          </p:cNvSpPr>
          <p:nvPr>
            <p:ph type="title" idx="4294967295"/>
          </p:nvPr>
        </p:nvSpPr>
        <p:spPr>
          <a:xfrm>
            <a:off x="1600200" y="685800"/>
            <a:ext cx="4958409" cy="707886"/>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mj-lt"/>
                <a:ea typeface="+mn-ea"/>
                <a:cs typeface="+mn-cs"/>
              </a:rPr>
              <a:t>Here’s a Rectangle </a:t>
            </a:r>
          </a:p>
        </p:txBody>
      </p:sp>
    </p:spTree>
  </p:cSld>
  <p:clrMapOvr>
    <a:masterClrMapping/>
  </p:clrMapOvr>
  <p:transition>
    <p:dissolv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15" name="Rectangle 11"/>
          <p:cNvSpPr>
            <a:spLocks noGrp="1" noChangeArrowheads="1"/>
          </p:cNvSpPr>
          <p:nvPr>
            <p:ph type="title"/>
          </p:nvPr>
        </p:nvSpPr>
        <p:spPr/>
        <p:txBody>
          <a:bodyPr/>
          <a:lstStyle/>
          <a:p>
            <a:r>
              <a:rPr lang="en-US" dirty="0">
                <a:solidFill>
                  <a:srgbClr val="002060"/>
                </a:solidFill>
                <a:effectLst>
                  <a:outerShdw blurRad="38100" dist="38100" dir="2700000" algn="tl">
                    <a:srgbClr val="000000">
                      <a:alpha val="43137"/>
                    </a:srgbClr>
                  </a:outerShdw>
                </a:effectLst>
              </a:rPr>
              <a:t>Here’s a Triangle</a:t>
            </a:r>
          </a:p>
        </p:txBody>
      </p:sp>
      <p:sp>
        <p:nvSpPr>
          <p:cNvPr id="13" name="Rectangle 12">
            <a:extLst>
              <a:ext uri="{C183D7F6-B498-43B3-948B-1728B52AA6E4}">
                <adec:decorative xmlns:adec="http://schemas.microsoft.com/office/drawing/2017/decorative" val="1"/>
              </a:ext>
            </a:extLst>
          </p:cNvPr>
          <p:cNvSpPr/>
          <p:nvPr/>
        </p:nvSpPr>
        <p:spPr>
          <a:xfrm>
            <a:off x="2286000" y="1828800"/>
            <a:ext cx="3810000" cy="289560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Triangle 13">
            <a:extLst>
              <a:ext uri="{C183D7F6-B498-43B3-948B-1728B52AA6E4}">
                <adec:decorative xmlns:adec="http://schemas.microsoft.com/office/drawing/2017/decorative" val="1"/>
              </a:ext>
            </a:extLst>
          </p:cNvPr>
          <p:cNvSpPr/>
          <p:nvPr/>
        </p:nvSpPr>
        <p:spPr>
          <a:xfrm>
            <a:off x="6096000" y="1828800"/>
            <a:ext cx="1676400" cy="2895600"/>
          </a:xfrm>
          <a:prstGeom prst="rtTriangl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15" name="Rectangle 11"/>
          <p:cNvSpPr>
            <a:spLocks noGrp="1" noChangeArrowheads="1"/>
          </p:cNvSpPr>
          <p:nvPr>
            <p:ph type="title"/>
          </p:nvPr>
        </p:nvSpPr>
        <p:spPr>
          <a:xfrm>
            <a:off x="914400" y="381000"/>
            <a:ext cx="7158037" cy="1412875"/>
          </a:xfrm>
        </p:spPr>
        <p:txBody>
          <a:bodyPr/>
          <a:lstStyle/>
          <a:p>
            <a:r>
              <a:rPr lang="en-US" dirty="0">
                <a:solidFill>
                  <a:srgbClr val="002060"/>
                </a:solidFill>
                <a:effectLst>
                  <a:outerShdw blurRad="38100" dist="38100" dir="2700000" algn="tl">
                    <a:srgbClr val="000000">
                      <a:alpha val="43137"/>
                    </a:srgbClr>
                  </a:outerShdw>
                </a:effectLst>
              </a:rPr>
              <a:t>Here’s Half of a Circle</a:t>
            </a:r>
          </a:p>
        </p:txBody>
      </p:sp>
      <p:sp>
        <p:nvSpPr>
          <p:cNvPr id="13" name="Rectangle 12">
            <a:extLst>
              <a:ext uri="{C183D7F6-B498-43B3-948B-1728B52AA6E4}">
                <adec:decorative xmlns:adec="http://schemas.microsoft.com/office/drawing/2017/decorative" val="1"/>
              </a:ext>
            </a:extLst>
          </p:cNvPr>
          <p:cNvSpPr/>
          <p:nvPr/>
        </p:nvSpPr>
        <p:spPr>
          <a:xfrm>
            <a:off x="2286000" y="1828800"/>
            <a:ext cx="3810000" cy="289560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Triangle 13">
            <a:extLst>
              <a:ext uri="{C183D7F6-B498-43B3-948B-1728B52AA6E4}">
                <adec:decorative xmlns:adec="http://schemas.microsoft.com/office/drawing/2017/decorative" val="1"/>
              </a:ext>
            </a:extLst>
          </p:cNvPr>
          <p:cNvSpPr/>
          <p:nvPr/>
        </p:nvSpPr>
        <p:spPr>
          <a:xfrm>
            <a:off x="6096000" y="1828800"/>
            <a:ext cx="1676400" cy="2895600"/>
          </a:xfrm>
          <a:prstGeom prst="rtTriangl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C183D7F6-B498-43B3-948B-1728B52AA6E4}">
                <adec:decorative xmlns:adec="http://schemas.microsoft.com/office/drawing/2017/decorative" val="1"/>
              </a:ext>
            </a:extLst>
          </p:cNvPr>
          <p:cNvSpPr/>
          <p:nvPr/>
        </p:nvSpPr>
        <p:spPr>
          <a:xfrm>
            <a:off x="3429000" y="3962400"/>
            <a:ext cx="1676400" cy="1524000"/>
          </a:xfrm>
          <a:prstGeom prst="ellipse">
            <a:avLst/>
          </a:prstGeom>
          <a:solidFill>
            <a:schemeClr val="bg1"/>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15" name="Rectangle 11"/>
          <p:cNvSpPr>
            <a:spLocks noGrp="1" noChangeArrowheads="1"/>
          </p:cNvSpPr>
          <p:nvPr>
            <p:ph type="title"/>
          </p:nvPr>
        </p:nvSpPr>
        <p:spPr>
          <a:xfrm>
            <a:off x="914400" y="381000"/>
            <a:ext cx="7158037" cy="1412875"/>
          </a:xfrm>
        </p:spPr>
        <p:txBody>
          <a:bodyPr/>
          <a:lstStyle/>
          <a:p>
            <a:r>
              <a:rPr lang="en-US" dirty="0">
                <a:solidFill>
                  <a:srgbClr val="002060"/>
                </a:solidFill>
              </a:rPr>
              <a:t>Here’s Rectangle B</a:t>
            </a:r>
          </a:p>
        </p:txBody>
      </p:sp>
      <p:sp>
        <p:nvSpPr>
          <p:cNvPr id="13" name="Rectangle 12">
            <a:extLst>
              <a:ext uri="{C183D7F6-B498-43B3-948B-1728B52AA6E4}">
                <adec:decorative xmlns:adec="http://schemas.microsoft.com/office/drawing/2017/decorative" val="1"/>
              </a:ext>
            </a:extLst>
          </p:cNvPr>
          <p:cNvSpPr/>
          <p:nvPr/>
        </p:nvSpPr>
        <p:spPr>
          <a:xfrm>
            <a:off x="2286000" y="1828800"/>
            <a:ext cx="3810000" cy="289560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Triangle 13">
            <a:extLst>
              <a:ext uri="{C183D7F6-B498-43B3-948B-1728B52AA6E4}">
                <adec:decorative xmlns:adec="http://schemas.microsoft.com/office/drawing/2017/decorative" val="1"/>
              </a:ext>
            </a:extLst>
          </p:cNvPr>
          <p:cNvSpPr/>
          <p:nvPr/>
        </p:nvSpPr>
        <p:spPr>
          <a:xfrm>
            <a:off x="6096000" y="1828800"/>
            <a:ext cx="1676400" cy="2895600"/>
          </a:xfrm>
          <a:prstGeom prst="rtTriangl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C183D7F6-B498-43B3-948B-1728B52AA6E4}">
                <adec:decorative xmlns:adec="http://schemas.microsoft.com/office/drawing/2017/decorative" val="1"/>
              </a:ext>
            </a:extLst>
          </p:cNvPr>
          <p:cNvSpPr/>
          <p:nvPr/>
        </p:nvSpPr>
        <p:spPr>
          <a:xfrm>
            <a:off x="3505200" y="4038600"/>
            <a:ext cx="1447800" cy="1295400"/>
          </a:xfrm>
          <a:prstGeom prst="ellipse">
            <a:avLst/>
          </a:prstGeom>
          <a:solidFill>
            <a:schemeClr val="bg1"/>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C183D7F6-B498-43B3-948B-1728B52AA6E4}">
                <adec:decorative xmlns:adec="http://schemas.microsoft.com/office/drawing/2017/decorative" val="1"/>
              </a:ext>
            </a:extLst>
          </p:cNvPr>
          <p:cNvSpPr/>
          <p:nvPr/>
        </p:nvSpPr>
        <p:spPr>
          <a:xfrm>
            <a:off x="3124200" y="2590800"/>
            <a:ext cx="2209800" cy="1371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931863" y="757238"/>
            <a:ext cx="7158037" cy="752475"/>
          </a:xfrm>
        </p:spPr>
        <p:txBody>
          <a:bodyPr/>
          <a:lstStyle/>
          <a:p>
            <a:pPr algn="ctr"/>
            <a:r>
              <a:rPr lang="en-US" dirty="0">
                <a:solidFill>
                  <a:srgbClr val="002060"/>
                </a:solidFill>
              </a:rPr>
              <a:t>Measuring Area- rectangle</a:t>
            </a:r>
          </a:p>
        </p:txBody>
      </p:sp>
      <p:sp>
        <p:nvSpPr>
          <p:cNvPr id="57352" name="Rectangle 8"/>
          <p:cNvSpPr>
            <a:spLocks noGrp="1" noChangeArrowheads="1"/>
          </p:cNvSpPr>
          <p:nvPr>
            <p:ph idx="1"/>
          </p:nvPr>
        </p:nvSpPr>
        <p:spPr>
          <a:xfrm>
            <a:off x="457200" y="1676400"/>
            <a:ext cx="8229600" cy="4330891"/>
          </a:xfrm>
        </p:spPr>
        <p:txBody>
          <a:bodyPr/>
          <a:lstStyle/>
          <a:p>
            <a:pPr>
              <a:buFont typeface="Wingdings" pitchFamily="2" charset="2"/>
              <a:buNone/>
            </a:pPr>
            <a:r>
              <a:rPr lang="en-US" dirty="0"/>
              <a:t>		Rectangle Area = Length x Width</a:t>
            </a:r>
          </a:p>
        </p:txBody>
      </p:sp>
      <p:sp>
        <p:nvSpPr>
          <p:cNvPr id="57349" name="Rectangle 5">
            <a:extLst>
              <a:ext uri="{C183D7F6-B498-43B3-948B-1728B52AA6E4}">
                <adec:decorative xmlns:adec="http://schemas.microsoft.com/office/drawing/2017/decorative" val="1"/>
              </a:ext>
            </a:extLst>
          </p:cNvPr>
          <p:cNvSpPr>
            <a:spLocks noChangeArrowheads="1"/>
          </p:cNvSpPr>
          <p:nvPr/>
        </p:nvSpPr>
        <p:spPr bwMode="auto">
          <a:xfrm>
            <a:off x="2286000" y="3124200"/>
            <a:ext cx="4648200" cy="2743200"/>
          </a:xfrm>
          <a:prstGeom prst="rect">
            <a:avLst/>
          </a:prstGeom>
          <a:solidFill>
            <a:schemeClr val="accent4">
              <a:lumMod val="60000"/>
              <a:lumOff val="40000"/>
            </a:schemeClr>
          </a:solidFill>
          <a:ln w="9525">
            <a:solidFill>
              <a:schemeClr val="tx1"/>
            </a:solidFill>
            <a:miter lim="800000"/>
            <a:headEnd/>
            <a:tailEnd/>
          </a:ln>
          <a:effectLst/>
        </p:spPr>
        <p:txBody>
          <a:bodyPr wrap="none" anchor="ctr"/>
          <a:lstStyle/>
          <a:p>
            <a:endParaRPr lang="en-US"/>
          </a:p>
        </p:txBody>
      </p:sp>
      <p:sp>
        <p:nvSpPr>
          <p:cNvPr id="57350" name="Line 6">
            <a:extLst>
              <a:ext uri="{C183D7F6-B498-43B3-948B-1728B52AA6E4}">
                <adec:decorative xmlns:adec="http://schemas.microsoft.com/office/drawing/2017/decorative" val="1"/>
              </a:ext>
            </a:extLst>
          </p:cNvPr>
          <p:cNvSpPr>
            <a:spLocks noChangeShapeType="1"/>
          </p:cNvSpPr>
          <p:nvPr/>
        </p:nvSpPr>
        <p:spPr bwMode="auto">
          <a:xfrm>
            <a:off x="2057400" y="3124200"/>
            <a:ext cx="0" cy="2743200"/>
          </a:xfrm>
          <a:prstGeom prst="line">
            <a:avLst/>
          </a:prstGeom>
          <a:noFill/>
          <a:ln w="50800">
            <a:solidFill>
              <a:schemeClr val="tx1"/>
            </a:solidFill>
            <a:miter lim="800000"/>
            <a:headEnd type="triangle" w="med" len="med"/>
            <a:tailEnd type="triangle" w="med" len="med"/>
          </a:ln>
          <a:effectLst/>
        </p:spPr>
        <p:txBody>
          <a:bodyPr wrap="none"/>
          <a:lstStyle/>
          <a:p>
            <a:endParaRPr lang="en-US"/>
          </a:p>
        </p:txBody>
      </p:sp>
      <p:sp>
        <p:nvSpPr>
          <p:cNvPr id="57351" name="Line 7">
            <a:extLst>
              <a:ext uri="{C183D7F6-B498-43B3-948B-1728B52AA6E4}">
                <adec:decorative xmlns:adec="http://schemas.microsoft.com/office/drawing/2017/decorative" val="1"/>
              </a:ext>
            </a:extLst>
          </p:cNvPr>
          <p:cNvSpPr>
            <a:spLocks noChangeShapeType="1"/>
          </p:cNvSpPr>
          <p:nvPr/>
        </p:nvSpPr>
        <p:spPr bwMode="auto">
          <a:xfrm>
            <a:off x="2286000" y="2895600"/>
            <a:ext cx="4648200" cy="0"/>
          </a:xfrm>
          <a:prstGeom prst="line">
            <a:avLst/>
          </a:prstGeom>
          <a:noFill/>
          <a:ln w="50800">
            <a:solidFill>
              <a:schemeClr val="tx1"/>
            </a:solidFill>
            <a:miter lim="800000"/>
            <a:headEnd type="triangle" w="med" len="med"/>
            <a:tailEnd type="triangle" w="med" len="med"/>
          </a:ln>
          <a:effectLst/>
        </p:spPr>
        <p:txBody>
          <a:bodyPr wrap="none"/>
          <a:lstStyle/>
          <a:p>
            <a:endParaRPr lang="en-US"/>
          </a:p>
        </p:txBody>
      </p:sp>
    </p:spTree>
  </p:cSld>
  <p:clrMapOvr>
    <a:masterClrMapping/>
  </p:clrMapOvr>
  <p:transition>
    <p:dissolv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931863" y="757238"/>
            <a:ext cx="7158037" cy="752475"/>
          </a:xfrm>
        </p:spPr>
        <p:txBody>
          <a:bodyPr/>
          <a:lstStyle/>
          <a:p>
            <a:pPr algn="ctr"/>
            <a:r>
              <a:rPr lang="en-US" dirty="0">
                <a:solidFill>
                  <a:srgbClr val="002060"/>
                </a:solidFill>
              </a:rPr>
              <a:t>Measuring Area- triangle</a:t>
            </a:r>
          </a:p>
        </p:txBody>
      </p:sp>
      <p:sp>
        <p:nvSpPr>
          <p:cNvPr id="59402" name="Rectangle 10"/>
          <p:cNvSpPr>
            <a:spLocks noGrp="1" noChangeArrowheads="1"/>
          </p:cNvSpPr>
          <p:nvPr>
            <p:ph idx="1"/>
          </p:nvPr>
        </p:nvSpPr>
        <p:spPr>
          <a:xfrm>
            <a:off x="533400" y="1676400"/>
            <a:ext cx="8229600" cy="4233672"/>
          </a:xfrm>
        </p:spPr>
        <p:txBody>
          <a:bodyPr/>
          <a:lstStyle/>
          <a:p>
            <a:pPr>
              <a:spcBef>
                <a:spcPct val="50000"/>
              </a:spcBef>
              <a:buClrTx/>
              <a:buSzTx/>
              <a:buFontTx/>
              <a:buNone/>
            </a:pPr>
            <a:r>
              <a:rPr lang="en-US" dirty="0"/>
              <a:t>		   Triangle Area = ½ base x height</a:t>
            </a:r>
          </a:p>
        </p:txBody>
      </p:sp>
      <p:sp>
        <p:nvSpPr>
          <p:cNvPr id="59397" name="AutoShape 5">
            <a:extLst>
              <a:ext uri="{C183D7F6-B498-43B3-948B-1728B52AA6E4}">
                <adec:decorative xmlns:adec="http://schemas.microsoft.com/office/drawing/2017/decorative" val="1"/>
              </a:ext>
            </a:extLst>
          </p:cNvPr>
          <p:cNvSpPr>
            <a:spLocks noChangeArrowheads="1"/>
          </p:cNvSpPr>
          <p:nvPr/>
        </p:nvSpPr>
        <p:spPr bwMode="auto">
          <a:xfrm>
            <a:off x="2133600" y="2743200"/>
            <a:ext cx="4114800" cy="2667000"/>
          </a:xfrm>
          <a:prstGeom prst="triangle">
            <a:avLst>
              <a:gd name="adj" fmla="val 50000"/>
            </a:avLst>
          </a:prstGeom>
          <a:solidFill>
            <a:schemeClr val="accent4">
              <a:lumMod val="40000"/>
              <a:lumOff val="60000"/>
            </a:schemeClr>
          </a:solidFill>
          <a:ln w="9525">
            <a:solidFill>
              <a:schemeClr val="tx1"/>
            </a:solidFill>
            <a:miter lim="800000"/>
            <a:headEnd/>
            <a:tailEnd/>
          </a:ln>
          <a:effectLst/>
        </p:spPr>
        <p:txBody>
          <a:bodyPr wrap="none" anchor="ctr"/>
          <a:lstStyle/>
          <a:p>
            <a:endParaRPr lang="en-US"/>
          </a:p>
        </p:txBody>
      </p:sp>
      <p:sp>
        <p:nvSpPr>
          <p:cNvPr id="59398" name="Line 6">
            <a:extLst>
              <a:ext uri="{C183D7F6-B498-43B3-948B-1728B52AA6E4}">
                <adec:decorative xmlns:adec="http://schemas.microsoft.com/office/drawing/2017/decorative" val="1"/>
              </a:ext>
            </a:extLst>
          </p:cNvPr>
          <p:cNvSpPr>
            <a:spLocks noChangeShapeType="1"/>
          </p:cNvSpPr>
          <p:nvPr/>
        </p:nvSpPr>
        <p:spPr bwMode="auto">
          <a:xfrm>
            <a:off x="2133600" y="5638800"/>
            <a:ext cx="4191000" cy="0"/>
          </a:xfrm>
          <a:prstGeom prst="line">
            <a:avLst/>
          </a:prstGeom>
          <a:noFill/>
          <a:ln w="50800">
            <a:solidFill>
              <a:schemeClr val="tx1"/>
            </a:solidFill>
            <a:miter lim="800000"/>
            <a:headEnd type="triangle" w="med" len="med"/>
            <a:tailEnd type="triangle" w="med" len="med"/>
          </a:ln>
          <a:effectLst/>
        </p:spPr>
        <p:txBody>
          <a:bodyPr wrap="none"/>
          <a:lstStyle/>
          <a:p>
            <a:endParaRPr lang="en-US"/>
          </a:p>
        </p:txBody>
      </p:sp>
      <p:sp>
        <p:nvSpPr>
          <p:cNvPr id="59399" name="Line 7">
            <a:extLst>
              <a:ext uri="{C183D7F6-B498-43B3-948B-1728B52AA6E4}">
                <adec:decorative xmlns:adec="http://schemas.microsoft.com/office/drawing/2017/decorative" val="1"/>
              </a:ext>
            </a:extLst>
          </p:cNvPr>
          <p:cNvSpPr>
            <a:spLocks noChangeShapeType="1"/>
          </p:cNvSpPr>
          <p:nvPr/>
        </p:nvSpPr>
        <p:spPr bwMode="auto">
          <a:xfrm>
            <a:off x="6400800" y="2667000"/>
            <a:ext cx="76200" cy="2743200"/>
          </a:xfrm>
          <a:prstGeom prst="line">
            <a:avLst/>
          </a:prstGeom>
          <a:noFill/>
          <a:ln w="50800">
            <a:solidFill>
              <a:schemeClr val="tx1"/>
            </a:solidFill>
            <a:miter lim="800000"/>
            <a:headEnd type="triangle" w="med" len="med"/>
            <a:tailEnd type="triangle" w="med" len="med"/>
          </a:ln>
          <a:effectLst/>
        </p:spPr>
        <p:txBody>
          <a:bodyPr wrap="none"/>
          <a:lstStyle/>
          <a:p>
            <a:endParaRPr lang="en-US"/>
          </a:p>
        </p:txBody>
      </p:sp>
      <p:sp>
        <p:nvSpPr>
          <p:cNvPr id="59400" name="Text Box 8"/>
          <p:cNvSpPr txBox="1">
            <a:spLocks noChangeArrowheads="1"/>
          </p:cNvSpPr>
          <p:nvPr/>
        </p:nvSpPr>
        <p:spPr bwMode="auto">
          <a:xfrm>
            <a:off x="3657600" y="5791200"/>
            <a:ext cx="1447800" cy="336550"/>
          </a:xfrm>
          <a:prstGeom prst="rect">
            <a:avLst/>
          </a:prstGeom>
          <a:noFill/>
          <a:ln w="9525">
            <a:noFill/>
            <a:miter lim="800000"/>
            <a:headEnd/>
            <a:tailEnd/>
          </a:ln>
          <a:effectLst/>
        </p:spPr>
        <p:txBody>
          <a:bodyPr>
            <a:spAutoFit/>
          </a:bodyPr>
          <a:lstStyle/>
          <a:p>
            <a:pPr eaLnBrk="1" hangingPunct="1">
              <a:spcBef>
                <a:spcPct val="50000"/>
              </a:spcBef>
            </a:pPr>
            <a:r>
              <a:rPr lang="en-US" sz="1600" b="1">
                <a:latin typeface="Verdana" pitchFamily="34" charset="0"/>
              </a:rPr>
              <a:t>base</a:t>
            </a:r>
          </a:p>
        </p:txBody>
      </p:sp>
      <p:sp>
        <p:nvSpPr>
          <p:cNvPr id="59401" name="Text Box 9"/>
          <p:cNvSpPr txBox="1">
            <a:spLocks noChangeArrowheads="1"/>
          </p:cNvSpPr>
          <p:nvPr/>
        </p:nvSpPr>
        <p:spPr bwMode="auto">
          <a:xfrm>
            <a:off x="5410200" y="3886200"/>
            <a:ext cx="914400" cy="336550"/>
          </a:xfrm>
          <a:prstGeom prst="rect">
            <a:avLst/>
          </a:prstGeom>
          <a:noFill/>
          <a:ln w="9525">
            <a:noFill/>
            <a:miter lim="800000"/>
            <a:headEnd/>
            <a:tailEnd/>
          </a:ln>
          <a:effectLst/>
        </p:spPr>
        <p:txBody>
          <a:bodyPr>
            <a:spAutoFit/>
          </a:bodyPr>
          <a:lstStyle/>
          <a:p>
            <a:pPr eaLnBrk="1" hangingPunct="1">
              <a:spcBef>
                <a:spcPct val="50000"/>
              </a:spcBef>
            </a:pPr>
            <a:r>
              <a:rPr lang="en-US" sz="1600" b="1">
                <a:latin typeface="Verdana" pitchFamily="34" charset="0"/>
              </a:rPr>
              <a:t>height</a:t>
            </a:r>
          </a:p>
        </p:txBody>
      </p:sp>
    </p:spTree>
  </p:cSld>
  <p:clrMapOvr>
    <a:masterClrMapping/>
  </p:clrMapOvr>
  <p:transition>
    <p:dissolv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6" name="Oval 6">
            <a:extLst>
              <a:ext uri="{C183D7F6-B498-43B3-948B-1728B52AA6E4}">
                <adec:decorative xmlns:adec="http://schemas.microsoft.com/office/drawing/2017/decorative" val="1"/>
              </a:ext>
            </a:extLst>
          </p:cNvPr>
          <p:cNvSpPr>
            <a:spLocks noChangeArrowheads="1"/>
          </p:cNvSpPr>
          <p:nvPr/>
        </p:nvSpPr>
        <p:spPr bwMode="auto">
          <a:xfrm>
            <a:off x="2362200" y="2209800"/>
            <a:ext cx="3733800" cy="3886200"/>
          </a:xfrm>
          <a:prstGeom prst="ellipse">
            <a:avLst/>
          </a:prstGeom>
          <a:solidFill>
            <a:schemeClr val="accent4">
              <a:lumMod val="40000"/>
              <a:lumOff val="60000"/>
            </a:schemeClr>
          </a:solidFill>
          <a:ln w="9525">
            <a:solidFill>
              <a:schemeClr val="tx1"/>
            </a:solidFill>
            <a:miter lim="800000"/>
            <a:headEnd/>
            <a:tailEnd/>
          </a:ln>
          <a:effectLst/>
        </p:spPr>
        <p:txBody>
          <a:bodyPr wrap="none" anchor="ctr"/>
          <a:lstStyle/>
          <a:p>
            <a:endParaRPr lang="en-US"/>
          </a:p>
        </p:txBody>
      </p:sp>
      <p:sp>
        <p:nvSpPr>
          <p:cNvPr id="51212" name="Rectangle 12"/>
          <p:cNvSpPr>
            <a:spLocks noGrp="1" noChangeArrowheads="1"/>
          </p:cNvSpPr>
          <p:nvPr>
            <p:ph type="title"/>
          </p:nvPr>
        </p:nvSpPr>
        <p:spPr/>
        <p:txBody>
          <a:bodyPr/>
          <a:lstStyle/>
          <a:p>
            <a:pPr algn="ctr"/>
            <a:r>
              <a:rPr lang="en-US" dirty="0">
                <a:solidFill>
                  <a:srgbClr val="002060"/>
                </a:solidFill>
              </a:rPr>
              <a:t>Measuring Area- circle</a:t>
            </a:r>
          </a:p>
        </p:txBody>
      </p:sp>
      <p:sp>
        <p:nvSpPr>
          <p:cNvPr id="51211" name="Rectangle 11"/>
          <p:cNvSpPr>
            <a:spLocks noGrp="1" noChangeArrowheads="1"/>
          </p:cNvSpPr>
          <p:nvPr>
            <p:ph idx="1"/>
          </p:nvPr>
        </p:nvSpPr>
        <p:spPr/>
        <p:txBody>
          <a:bodyPr/>
          <a:lstStyle/>
          <a:p>
            <a:pPr lvl="1">
              <a:buNone/>
            </a:pPr>
            <a:r>
              <a:rPr lang="en-US" dirty="0"/>
              <a:t>            Circle area = 3.14 x radius x radius</a:t>
            </a:r>
          </a:p>
        </p:txBody>
      </p:sp>
      <p:sp>
        <p:nvSpPr>
          <p:cNvPr id="51208" name="Text Box 8"/>
          <p:cNvSpPr txBox="1">
            <a:spLocks noChangeArrowheads="1"/>
          </p:cNvSpPr>
          <p:nvPr/>
        </p:nvSpPr>
        <p:spPr bwMode="auto">
          <a:xfrm>
            <a:off x="4343400" y="4724400"/>
            <a:ext cx="1524000" cy="457200"/>
          </a:xfrm>
          <a:prstGeom prst="rect">
            <a:avLst/>
          </a:prstGeom>
          <a:noFill/>
          <a:ln w="9525">
            <a:noFill/>
            <a:miter lim="800000"/>
            <a:headEnd/>
            <a:tailEnd/>
          </a:ln>
          <a:effectLst/>
        </p:spPr>
        <p:txBody>
          <a:bodyPr>
            <a:spAutoFit/>
          </a:bodyPr>
          <a:lstStyle/>
          <a:p>
            <a:pPr eaLnBrk="1" hangingPunct="1">
              <a:spcBef>
                <a:spcPct val="50000"/>
              </a:spcBef>
            </a:pPr>
            <a:r>
              <a:rPr lang="en-US" sz="2400" b="1">
                <a:latin typeface="Verdana" pitchFamily="34" charset="0"/>
              </a:rPr>
              <a:t>radius</a:t>
            </a:r>
          </a:p>
        </p:txBody>
      </p:sp>
      <p:sp>
        <p:nvSpPr>
          <p:cNvPr id="51213" name="Line 13">
            <a:extLst>
              <a:ext uri="{C183D7F6-B498-43B3-948B-1728B52AA6E4}">
                <adec:decorative xmlns:adec="http://schemas.microsoft.com/office/drawing/2017/decorative" val="1"/>
              </a:ext>
            </a:extLst>
          </p:cNvPr>
          <p:cNvSpPr>
            <a:spLocks noChangeShapeType="1"/>
          </p:cNvSpPr>
          <p:nvPr/>
        </p:nvSpPr>
        <p:spPr bwMode="auto">
          <a:xfrm>
            <a:off x="4267200" y="4191000"/>
            <a:ext cx="1828800" cy="0"/>
          </a:xfrm>
          <a:prstGeom prst="line">
            <a:avLst/>
          </a:prstGeom>
          <a:noFill/>
          <a:ln w="50800">
            <a:solidFill>
              <a:schemeClr val="tx1"/>
            </a:solidFill>
            <a:miter lim="800000"/>
            <a:headEnd type="oval" w="med" len="med"/>
            <a:tailEnd type="triangle" w="med" len="med"/>
          </a:ln>
          <a:effectLst/>
        </p:spPr>
        <p:txBody>
          <a:bodyPr wrap="none"/>
          <a:lstStyle/>
          <a:p>
            <a:endParaRPr lang="en-US"/>
          </a:p>
        </p:txBody>
      </p:sp>
    </p:spTree>
  </p:cSld>
  <p:clrMapOvr>
    <a:masterClrMapping/>
  </p:clrMapOvr>
  <p:transition>
    <p:dissolv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74" name="Rectangle 22"/>
          <p:cNvSpPr>
            <a:spLocks noGrp="1" noChangeArrowheads="1"/>
          </p:cNvSpPr>
          <p:nvPr>
            <p:ph type="title"/>
          </p:nvPr>
        </p:nvSpPr>
        <p:spPr>
          <a:xfrm>
            <a:off x="533400" y="685800"/>
            <a:ext cx="7848600" cy="1143000"/>
          </a:xfrm>
        </p:spPr>
        <p:txBody>
          <a:bodyPr>
            <a:normAutofit fontScale="90000"/>
          </a:bodyPr>
          <a:lstStyle/>
          <a:p>
            <a:pPr algn="ctr"/>
            <a:r>
              <a:rPr lang="en-US" dirty="0">
                <a:solidFill>
                  <a:srgbClr val="002060"/>
                </a:solidFill>
              </a:rPr>
              <a:t>Add together the parts to get total area of the property:</a:t>
            </a:r>
          </a:p>
        </p:txBody>
      </p:sp>
      <p:sp>
        <p:nvSpPr>
          <p:cNvPr id="49175" name="Rectangle 23"/>
          <p:cNvSpPr>
            <a:spLocks noGrp="1" noChangeArrowheads="1"/>
          </p:cNvSpPr>
          <p:nvPr>
            <p:ph idx="1"/>
          </p:nvPr>
        </p:nvSpPr>
        <p:spPr>
          <a:xfrm>
            <a:off x="1981200" y="2332037"/>
            <a:ext cx="4953000" cy="4525963"/>
          </a:xfrm>
        </p:spPr>
        <p:txBody>
          <a:bodyPr/>
          <a:lstStyle/>
          <a:p>
            <a:pPr>
              <a:buFont typeface="Wingdings" pitchFamily="2" charset="2"/>
              <a:buNone/>
            </a:pPr>
            <a:r>
              <a:rPr lang="en-US" dirty="0"/>
              <a:t>		Rectangle A</a:t>
            </a:r>
          </a:p>
          <a:p>
            <a:pPr>
              <a:buFont typeface="Wingdings" pitchFamily="2" charset="2"/>
              <a:buNone/>
            </a:pPr>
            <a:r>
              <a:rPr lang="en-US" dirty="0"/>
              <a:t>	+	Triangle #1</a:t>
            </a:r>
          </a:p>
          <a:p>
            <a:pPr>
              <a:buFont typeface="Wingdings" pitchFamily="2" charset="2"/>
              <a:buNone/>
            </a:pPr>
            <a:r>
              <a:rPr lang="en-US" dirty="0"/>
              <a:t>	</a:t>
            </a:r>
            <a:r>
              <a:rPr lang="en-US" b="1" dirty="0"/>
              <a:t>=Area of Property</a:t>
            </a:r>
          </a:p>
          <a:p>
            <a:pPr>
              <a:buFont typeface="Wingdings" pitchFamily="2" charset="2"/>
              <a:buNone/>
            </a:pPr>
            <a:endParaRPr lang="en-US" dirty="0"/>
          </a:p>
          <a:p>
            <a:endParaRPr lang="en-US" dirty="0"/>
          </a:p>
        </p:txBody>
      </p:sp>
      <p:sp>
        <p:nvSpPr>
          <p:cNvPr id="49159" name="Line 7">
            <a:extLst>
              <a:ext uri="{C183D7F6-B498-43B3-948B-1728B52AA6E4}">
                <adec:decorative xmlns:adec="http://schemas.microsoft.com/office/drawing/2017/decorative" val="1"/>
              </a:ext>
            </a:extLst>
          </p:cNvPr>
          <p:cNvSpPr>
            <a:spLocks noChangeShapeType="1"/>
          </p:cNvSpPr>
          <p:nvPr/>
        </p:nvSpPr>
        <p:spPr bwMode="auto">
          <a:xfrm>
            <a:off x="7467600" y="3048000"/>
            <a:ext cx="0" cy="0"/>
          </a:xfrm>
          <a:prstGeom prst="line">
            <a:avLst/>
          </a:prstGeom>
          <a:noFill/>
          <a:ln w="9525">
            <a:solidFill>
              <a:schemeClr val="tx1"/>
            </a:solidFill>
            <a:miter lim="800000"/>
            <a:headEnd/>
            <a:tailEnd/>
          </a:ln>
          <a:effectLst/>
        </p:spPr>
        <p:txBody>
          <a:bodyPr wrap="none"/>
          <a:lstStyle/>
          <a:p>
            <a:endParaRPr lang="en-US"/>
          </a:p>
        </p:txBody>
      </p:sp>
      <p:sp>
        <p:nvSpPr>
          <p:cNvPr id="49176" name="Line 24">
            <a:extLst>
              <a:ext uri="{C183D7F6-B498-43B3-948B-1728B52AA6E4}">
                <adec:decorative xmlns:adec="http://schemas.microsoft.com/office/drawing/2017/decorative" val="1"/>
              </a:ext>
            </a:extLst>
          </p:cNvPr>
          <p:cNvSpPr>
            <a:spLocks noChangeShapeType="1"/>
          </p:cNvSpPr>
          <p:nvPr/>
        </p:nvSpPr>
        <p:spPr bwMode="auto">
          <a:xfrm>
            <a:off x="2057400" y="3276600"/>
            <a:ext cx="4267200" cy="0"/>
          </a:xfrm>
          <a:prstGeom prst="line">
            <a:avLst/>
          </a:prstGeom>
          <a:noFill/>
          <a:ln w="38100">
            <a:solidFill>
              <a:schemeClr val="tx1"/>
            </a:solidFill>
            <a:miter lim="800000"/>
            <a:headEnd/>
            <a:tailEnd/>
          </a:ln>
          <a:effectLst/>
        </p:spPr>
        <p:txBody>
          <a:bodyPr wrap="none"/>
          <a:lstStyle/>
          <a:p>
            <a:endParaRPr lang="en-US"/>
          </a:p>
        </p:txBody>
      </p:sp>
      <p:pic>
        <p:nvPicPr>
          <p:cNvPr id="3074" name="Picture 2">
            <a:extLst>
              <a:ext uri="{C183D7F6-B498-43B3-948B-1728B52AA6E4}">
                <adec:decorative xmlns:adec="http://schemas.microsoft.com/office/drawing/2017/decorative" val="1"/>
              </a:ext>
            </a:extLst>
          </p:cNvPr>
          <p:cNvPicPr>
            <a:picLocks noChangeAspect="1" noChangeArrowheads="1"/>
          </p:cNvPicPr>
          <p:nvPr/>
        </p:nvPicPr>
        <p:blipFill>
          <a:blip r:embed="rId2" cstate="print"/>
          <a:srcRect/>
          <a:stretch>
            <a:fillRect/>
          </a:stretch>
        </p:blipFill>
        <p:spPr bwMode="auto">
          <a:xfrm>
            <a:off x="6172200" y="4114800"/>
            <a:ext cx="2190598" cy="2190598"/>
          </a:xfrm>
          <a:prstGeom prst="rect">
            <a:avLst/>
          </a:prstGeom>
          <a:noFill/>
        </p:spPr>
      </p:pic>
    </p:spTree>
  </p:cSld>
  <p:clrMapOvr>
    <a:masterClrMapping/>
  </p:clrMapOvr>
  <p:transition>
    <p:dissolv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idx="4294967295"/>
          </p:nvPr>
        </p:nvSpPr>
        <p:spPr>
          <a:xfrm>
            <a:off x="0" y="762000"/>
            <a:ext cx="7924800" cy="7080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mj-lt"/>
                <a:ea typeface="+mn-ea"/>
                <a:cs typeface="+mn-cs"/>
              </a:rPr>
              <a:t>Subtract areas not fertilized</a:t>
            </a:r>
          </a:p>
        </p:txBody>
      </p:sp>
      <p:pic>
        <p:nvPicPr>
          <p:cNvPr id="2" name="Picture 1" descr="Diagram of home property with the following features and measurements:&#10;yard-100x125&#10;deck- 12x12&#10;house- 26x24&#10;driveway-10x25&#10;fountain- 5 foot diameter">
            <a:extLst>
              <a:ext uri="{FF2B5EF4-FFF2-40B4-BE49-F238E27FC236}">
                <a16:creationId xmlns:a16="http://schemas.microsoft.com/office/drawing/2014/main" id="{43B58F83-13BE-42E2-217E-A04BB431BA68}"/>
              </a:ext>
            </a:extLst>
          </p:cNvPr>
          <p:cNvPicPr>
            <a:picLocks noChangeAspect="1"/>
          </p:cNvPicPr>
          <p:nvPr/>
        </p:nvPicPr>
        <p:blipFill>
          <a:blip r:embed="rId2">
            <a:extLst>
              <a:ext uri="{28A0092B-C50C-407E-A947-70E740481C1C}">
                <a14:useLocalDpi xmlns:a14="http://schemas.microsoft.com/office/drawing/2010/main" val="0"/>
              </a:ext>
            </a:extLst>
          </a:blip>
          <a:srcRect l="3291" t="17820" r="6186" b="1115"/>
          <a:stretch>
            <a:fillRect/>
          </a:stretch>
        </p:blipFill>
        <p:spPr>
          <a:xfrm>
            <a:off x="1227686" y="1752600"/>
            <a:ext cx="7297176" cy="4828197"/>
          </a:xfrm>
          <a:prstGeom prst="rect">
            <a:avLst/>
          </a:prstGeom>
        </p:spPr>
      </p:pic>
    </p:spTree>
  </p:cSld>
  <p:clrMapOvr>
    <a:masterClrMapping/>
  </p:clrMapOvr>
  <p:transition>
    <p:dissolv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normAutofit/>
          </a:bodyPr>
          <a:lstStyle/>
          <a:p>
            <a:r>
              <a:rPr lang="en-US" sz="4000" dirty="0">
                <a:solidFill>
                  <a:srgbClr val="002060"/>
                </a:solidFill>
              </a:rPr>
              <a:t>To get the fertilized area:</a:t>
            </a:r>
          </a:p>
        </p:txBody>
      </p:sp>
      <p:sp>
        <p:nvSpPr>
          <p:cNvPr id="84995" name="Rectangle 3"/>
          <p:cNvSpPr>
            <a:spLocks noGrp="1" noChangeArrowheads="1"/>
          </p:cNvSpPr>
          <p:nvPr>
            <p:ph idx="1"/>
          </p:nvPr>
        </p:nvSpPr>
        <p:spPr>
          <a:xfrm>
            <a:off x="2057400" y="1676400"/>
            <a:ext cx="5410200" cy="4525963"/>
          </a:xfrm>
        </p:spPr>
        <p:txBody>
          <a:bodyPr/>
          <a:lstStyle/>
          <a:p>
            <a:pPr>
              <a:lnSpc>
                <a:spcPct val="90000"/>
              </a:lnSpc>
              <a:buFont typeface="Wingdings" pitchFamily="2" charset="2"/>
              <a:buNone/>
            </a:pPr>
            <a:r>
              <a:rPr lang="en-US" sz="2800" dirty="0"/>
              <a:t>		Rectangle A</a:t>
            </a:r>
          </a:p>
          <a:p>
            <a:pPr>
              <a:lnSpc>
                <a:spcPct val="90000"/>
              </a:lnSpc>
              <a:buFont typeface="Wingdings" pitchFamily="2" charset="2"/>
              <a:buNone/>
            </a:pPr>
            <a:r>
              <a:rPr lang="en-US" sz="2800" dirty="0"/>
              <a:t>	+	Triangle</a:t>
            </a:r>
          </a:p>
          <a:p>
            <a:pPr>
              <a:lnSpc>
                <a:spcPct val="90000"/>
              </a:lnSpc>
              <a:buFont typeface="Wingdings" pitchFamily="2" charset="2"/>
              <a:buNone/>
            </a:pPr>
            <a:r>
              <a:rPr lang="en-US" sz="2800" dirty="0"/>
              <a:t>	-	House (Rectangle B)</a:t>
            </a:r>
          </a:p>
          <a:p>
            <a:pPr>
              <a:lnSpc>
                <a:spcPct val="90000"/>
              </a:lnSpc>
              <a:spcAft>
                <a:spcPts val="600"/>
              </a:spcAft>
              <a:buFont typeface="Wingdings" pitchFamily="2" charset="2"/>
              <a:buNone/>
            </a:pPr>
            <a:r>
              <a:rPr lang="en-US" sz="2800" dirty="0"/>
              <a:t>	-	Driveway (1/2 of Circle)</a:t>
            </a:r>
          </a:p>
          <a:p>
            <a:pPr>
              <a:lnSpc>
                <a:spcPct val="90000"/>
              </a:lnSpc>
              <a:buFont typeface="Wingdings" pitchFamily="2" charset="2"/>
              <a:buNone/>
            </a:pPr>
            <a:r>
              <a:rPr lang="en-US" sz="2800" dirty="0"/>
              <a:t>	</a:t>
            </a:r>
            <a:r>
              <a:rPr lang="en-US" sz="2800" b="1" dirty="0"/>
              <a:t>=Area Fertilized</a:t>
            </a:r>
          </a:p>
          <a:p>
            <a:pPr>
              <a:lnSpc>
                <a:spcPct val="90000"/>
              </a:lnSpc>
              <a:buFont typeface="Wingdings" pitchFamily="2" charset="2"/>
              <a:buNone/>
            </a:pPr>
            <a:endParaRPr lang="en-US" sz="2800" dirty="0"/>
          </a:p>
          <a:p>
            <a:pPr>
              <a:lnSpc>
                <a:spcPct val="90000"/>
              </a:lnSpc>
              <a:buFont typeface="Wingdings" pitchFamily="2" charset="2"/>
              <a:buNone/>
            </a:pPr>
            <a:endParaRPr lang="en-US" sz="2800" dirty="0"/>
          </a:p>
        </p:txBody>
      </p:sp>
      <p:sp>
        <p:nvSpPr>
          <p:cNvPr id="84996" name="Line 4">
            <a:extLst>
              <a:ext uri="{C183D7F6-B498-43B3-948B-1728B52AA6E4}">
                <adec:decorative xmlns:adec="http://schemas.microsoft.com/office/drawing/2017/decorative" val="1"/>
              </a:ext>
            </a:extLst>
          </p:cNvPr>
          <p:cNvSpPr>
            <a:spLocks noChangeShapeType="1"/>
          </p:cNvSpPr>
          <p:nvPr/>
        </p:nvSpPr>
        <p:spPr bwMode="auto">
          <a:xfrm>
            <a:off x="7467600" y="3048000"/>
            <a:ext cx="0" cy="0"/>
          </a:xfrm>
          <a:prstGeom prst="line">
            <a:avLst/>
          </a:prstGeom>
          <a:noFill/>
          <a:ln w="9525">
            <a:solidFill>
              <a:schemeClr val="tx1"/>
            </a:solidFill>
            <a:miter lim="800000"/>
            <a:headEnd/>
            <a:tailEnd/>
          </a:ln>
          <a:effectLst/>
        </p:spPr>
        <p:txBody>
          <a:bodyPr wrap="none"/>
          <a:lstStyle/>
          <a:p>
            <a:endParaRPr lang="en-US"/>
          </a:p>
        </p:txBody>
      </p:sp>
      <p:sp>
        <p:nvSpPr>
          <p:cNvPr id="84997" name="Line 5">
            <a:extLst>
              <a:ext uri="{C183D7F6-B498-43B3-948B-1728B52AA6E4}">
                <adec:decorative xmlns:adec="http://schemas.microsoft.com/office/drawing/2017/decorative" val="1"/>
              </a:ext>
            </a:extLst>
          </p:cNvPr>
          <p:cNvSpPr>
            <a:spLocks noChangeShapeType="1"/>
          </p:cNvSpPr>
          <p:nvPr/>
        </p:nvSpPr>
        <p:spPr bwMode="auto">
          <a:xfrm>
            <a:off x="2286000" y="3429000"/>
            <a:ext cx="5029200" cy="0"/>
          </a:xfrm>
          <a:prstGeom prst="line">
            <a:avLst/>
          </a:prstGeom>
          <a:noFill/>
          <a:ln w="38100">
            <a:solidFill>
              <a:schemeClr val="tx1"/>
            </a:solidFill>
            <a:miter lim="800000"/>
            <a:headEnd/>
            <a:tailEnd/>
          </a:ln>
          <a:effectLst/>
        </p:spPr>
        <p:txBody>
          <a:bodyPr wrap="none"/>
          <a:lstStyle/>
          <a:p>
            <a:endParaRPr lang="en-US"/>
          </a:p>
        </p:txBody>
      </p:sp>
    </p:spTree>
  </p:cSld>
  <p:clrMapOvr>
    <a:masterClrMapping/>
  </p:clrMapOvr>
  <p:transition>
    <p:dissolv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3124200"/>
          </a:xfrm>
        </p:spPr>
        <p:txBody>
          <a:bodyPr>
            <a:normAutofit/>
          </a:bodyPr>
          <a:lstStyle/>
          <a:p>
            <a:pPr algn="ctr"/>
            <a:r>
              <a:rPr lang="en-US" sz="5400" dirty="0">
                <a:solidFill>
                  <a:srgbClr val="002060"/>
                </a:solidFill>
                <a:effectLst>
                  <a:outerShdw blurRad="38100" dist="38100" dir="2700000" algn="tl">
                    <a:srgbClr val="000000">
                      <a:alpha val="43137"/>
                    </a:srgbClr>
                  </a:outerShdw>
                </a:effectLst>
              </a:rPr>
              <a:t>Equipment Calibration</a:t>
            </a:r>
          </a:p>
        </p:txBody>
      </p:sp>
    </p:spTree>
  </p:cSld>
  <p:clrMapOvr>
    <a:masterClrMapping/>
  </p:clrMapOvr>
  <p:transition>
    <p:dissolv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3400" y="228600"/>
            <a:ext cx="8229600" cy="1143000"/>
          </a:xfrm>
        </p:spPr>
        <p:txBody>
          <a:bodyPr/>
          <a:lstStyle/>
          <a:p>
            <a:r>
              <a:rPr lang="en-US" dirty="0">
                <a:solidFill>
                  <a:srgbClr val="002060"/>
                </a:solidFill>
                <a:effectLst>
                  <a:outerShdw blurRad="38100" dist="38100" dir="2700000" algn="tl">
                    <a:srgbClr val="000000">
                      <a:alpha val="43137"/>
                    </a:srgbClr>
                  </a:outerShdw>
                </a:effectLst>
              </a:rPr>
              <a:t>Equipment Calibration cont’d</a:t>
            </a:r>
          </a:p>
        </p:txBody>
      </p:sp>
      <p:sp>
        <p:nvSpPr>
          <p:cNvPr id="2" name="Content Placeholder 1"/>
          <p:cNvSpPr>
            <a:spLocks noGrp="1"/>
          </p:cNvSpPr>
          <p:nvPr>
            <p:ph idx="1"/>
          </p:nvPr>
        </p:nvSpPr>
        <p:spPr>
          <a:xfrm>
            <a:off x="533400" y="1447800"/>
            <a:ext cx="8229600" cy="2971800"/>
          </a:xfrm>
        </p:spPr>
        <p:style>
          <a:lnRef idx="2">
            <a:schemeClr val="accent1"/>
          </a:lnRef>
          <a:fillRef idx="1">
            <a:schemeClr val="lt1"/>
          </a:fillRef>
          <a:effectRef idx="0">
            <a:schemeClr val="accent1"/>
          </a:effectRef>
          <a:fontRef idx="minor">
            <a:schemeClr val="dk1"/>
          </a:fontRef>
        </p:style>
        <p:txBody>
          <a:bodyPr lIns="182880" tIns="182880">
            <a:normAutofit/>
          </a:bodyPr>
          <a:lstStyle/>
          <a:p>
            <a:r>
              <a:rPr lang="en-US" sz="2800" dirty="0"/>
              <a:t>The CPFA is responsible for ensuring that spreaders are properly calibrated.</a:t>
            </a:r>
          </a:p>
          <a:p>
            <a:r>
              <a:rPr lang="en-US" sz="2800" dirty="0"/>
              <a:t>Most professional-grade products come with suggested spreader settings.</a:t>
            </a:r>
          </a:p>
          <a:p>
            <a:r>
              <a:rPr lang="en-US" sz="2800" dirty="0"/>
              <a:t>Spreaders must be calibrated to ensure these settings are correct.</a:t>
            </a:r>
          </a:p>
          <a:p>
            <a:endParaRPr lang="en-US" sz="2800" dirty="0"/>
          </a:p>
        </p:txBody>
      </p:sp>
      <p:pic>
        <p:nvPicPr>
          <p:cNvPr id="4" name="Picture 3" descr="broadcast spreader"/>
          <p:cNvPicPr>
            <a:picLocks noChangeAspect="1"/>
          </p:cNvPicPr>
          <p:nvPr/>
        </p:nvPicPr>
        <p:blipFill>
          <a:blip r:embed="rId2" cstate="print"/>
          <a:stretch>
            <a:fillRect/>
          </a:stretch>
        </p:blipFill>
        <p:spPr>
          <a:xfrm>
            <a:off x="5638800" y="4038600"/>
            <a:ext cx="3333750" cy="2667000"/>
          </a:xfrm>
          <a:prstGeom prst="rect">
            <a:avLst/>
          </a:prstGeom>
          <a:ln w="38100" cap="sq">
            <a:solidFill>
              <a:srgbClr val="00B0F0"/>
            </a:solidFill>
            <a:prstDash val="solid"/>
            <a:miter lim="800000"/>
          </a:ln>
          <a:effectLst>
            <a:outerShdw blurRad="50800" dist="38100" dir="2700000" algn="tl" rotWithShape="0">
              <a:srgbClr val="000000">
                <a:alpha val="43000"/>
              </a:srgbClr>
            </a:outerShdw>
          </a:effectLst>
        </p:spPr>
      </p:pic>
    </p:spTree>
  </p:cSld>
  <p:clrMapOvr>
    <a:masterClrMapping/>
  </p:clrMapOvr>
  <p:transition>
    <p:dissolv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solidFill>
                  <a:srgbClr val="002060"/>
                </a:solidFill>
                <a:effectLst>
                  <a:outerShdw blurRad="38100" dist="38100" dir="2700000" algn="tl">
                    <a:srgbClr val="000000">
                      <a:alpha val="43137"/>
                    </a:srgbClr>
                  </a:outerShdw>
                </a:effectLst>
              </a:rPr>
              <a:t>Equipment Calibration continued</a:t>
            </a:r>
            <a:endParaRPr lang="en-US" dirty="0">
              <a:solidFill>
                <a:srgbClr val="002060"/>
              </a:solidFill>
            </a:endParaRPr>
          </a:p>
        </p:txBody>
      </p:sp>
      <p:sp>
        <p:nvSpPr>
          <p:cNvPr id="2" name="Content Placeholder 1"/>
          <p:cNvSpPr>
            <a:spLocks noGrp="1"/>
          </p:cNvSpPr>
          <p:nvPr>
            <p:ph idx="1"/>
          </p:nvPr>
        </p:nvSpPr>
        <p:spPr>
          <a:xfrm>
            <a:off x="457200" y="1481328"/>
            <a:ext cx="8229600" cy="2938271"/>
          </a:xfrm>
        </p:spPr>
        <p:style>
          <a:lnRef idx="2">
            <a:schemeClr val="accent1"/>
          </a:lnRef>
          <a:fillRef idx="1">
            <a:schemeClr val="lt1"/>
          </a:fillRef>
          <a:effectRef idx="0">
            <a:schemeClr val="accent1"/>
          </a:effectRef>
          <a:fontRef idx="minor">
            <a:schemeClr val="dk1"/>
          </a:fontRef>
        </p:style>
        <p:txBody>
          <a:bodyPr tIns="182880">
            <a:normAutofit lnSpcReduction="10000"/>
          </a:bodyPr>
          <a:lstStyle/>
          <a:p>
            <a:pPr>
              <a:spcAft>
                <a:spcPts val="1200"/>
              </a:spcAft>
            </a:pPr>
            <a:r>
              <a:rPr lang="en-US" sz="2800" dirty="0"/>
              <a:t>The goal of calibration is to determine how much fertilizer is being applied per unit area, or the </a:t>
            </a:r>
            <a:r>
              <a:rPr lang="en-US" sz="2800" b="1" dirty="0"/>
              <a:t>application rate</a:t>
            </a:r>
            <a:r>
              <a:rPr lang="en-US" sz="2800" dirty="0"/>
              <a:t>.</a:t>
            </a:r>
          </a:p>
          <a:p>
            <a:r>
              <a:rPr lang="en-US" sz="2800" dirty="0"/>
              <a:t>There are two factors that affect the fertilizer application rate, the spreader setting, and the applicator’s walking speed.</a:t>
            </a:r>
          </a:p>
          <a:p>
            <a:endParaRPr lang="en-US" dirty="0"/>
          </a:p>
        </p:txBody>
      </p:sp>
      <p:pic>
        <p:nvPicPr>
          <p:cNvPr id="4098" name="Picture 2">
            <a:extLst>
              <a:ext uri="{C183D7F6-B498-43B3-948B-1728B52AA6E4}">
                <adec:decorative xmlns:adec="http://schemas.microsoft.com/office/drawing/2017/decorative" val="1"/>
              </a:ext>
            </a:extLst>
          </p:cNvPr>
          <p:cNvPicPr>
            <a:picLocks noChangeAspect="1" noChangeArrowheads="1"/>
          </p:cNvPicPr>
          <p:nvPr/>
        </p:nvPicPr>
        <p:blipFill>
          <a:blip r:embed="rId2" cstate="print"/>
          <a:srcRect/>
          <a:stretch>
            <a:fillRect/>
          </a:stretch>
        </p:blipFill>
        <p:spPr bwMode="auto">
          <a:xfrm>
            <a:off x="5105400" y="4800600"/>
            <a:ext cx="1524000" cy="1756713"/>
          </a:xfrm>
          <a:prstGeom prst="rect">
            <a:avLst/>
          </a:prstGeom>
          <a:noFill/>
        </p:spPr>
      </p:pic>
    </p:spTree>
  </p:cSld>
  <p:clrMapOvr>
    <a:masterClrMapping/>
  </p:clrMapOvr>
  <p:transition>
    <p:dissolv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solidFill>
                  <a:srgbClr val="002060"/>
                </a:solidFill>
                <a:effectLst>
                  <a:outerShdw blurRad="38100" dist="38100" dir="2700000" algn="tl">
                    <a:srgbClr val="000000">
                      <a:alpha val="43137"/>
                    </a:srgbClr>
                  </a:outerShdw>
                </a:effectLst>
              </a:rPr>
              <a:t>Equipment Calibration- granular fertilizer</a:t>
            </a:r>
            <a:endParaRPr lang="en-US" dirty="0">
              <a:solidFill>
                <a:srgbClr val="002060"/>
              </a:solidFill>
            </a:endParaRPr>
          </a:p>
        </p:txBody>
      </p:sp>
      <p:sp>
        <p:nvSpPr>
          <p:cNvPr id="2" name="Content Placeholder 1"/>
          <p:cNvSpPr>
            <a:spLocks noGrp="1"/>
          </p:cNvSpPr>
          <p:nvPr>
            <p:ph idx="1"/>
          </p:nvPr>
        </p:nvSpPr>
        <p:spPr>
          <a:xfrm>
            <a:off x="457200" y="1481329"/>
            <a:ext cx="8229600" cy="4005071"/>
          </a:xfrm>
        </p:spPr>
        <p:style>
          <a:lnRef idx="2">
            <a:schemeClr val="accent1"/>
          </a:lnRef>
          <a:fillRef idx="1">
            <a:schemeClr val="lt1"/>
          </a:fillRef>
          <a:effectRef idx="0">
            <a:schemeClr val="accent1"/>
          </a:effectRef>
          <a:fontRef idx="minor">
            <a:schemeClr val="dk1"/>
          </a:fontRef>
        </p:style>
        <p:txBody>
          <a:bodyPr tIns="182880">
            <a:normAutofit/>
          </a:bodyPr>
          <a:lstStyle/>
          <a:p>
            <a:pPr>
              <a:spcBef>
                <a:spcPts val="0"/>
              </a:spcBef>
              <a:spcAft>
                <a:spcPts val="1200"/>
              </a:spcAft>
            </a:pPr>
            <a:r>
              <a:rPr lang="en-US" sz="2800" dirty="0"/>
              <a:t>Both broadcast and drop spreaders operate using gravity. Gravity causes the fertilizer granules to drop from the hopper.</a:t>
            </a:r>
          </a:p>
          <a:p>
            <a:pPr>
              <a:spcBef>
                <a:spcPts val="0"/>
              </a:spcBef>
              <a:spcAft>
                <a:spcPts val="1200"/>
              </a:spcAft>
            </a:pPr>
            <a:r>
              <a:rPr lang="en-US" sz="2800" dirty="0"/>
              <a:t>The </a:t>
            </a:r>
            <a:r>
              <a:rPr lang="en-US" sz="2800" b="1" dirty="0">
                <a:solidFill>
                  <a:srgbClr val="C00000"/>
                </a:solidFill>
              </a:rPr>
              <a:t>setting</a:t>
            </a:r>
            <a:r>
              <a:rPr lang="en-US" sz="2800" dirty="0">
                <a:solidFill>
                  <a:srgbClr val="C00000"/>
                </a:solidFill>
              </a:rPr>
              <a:t> </a:t>
            </a:r>
            <a:r>
              <a:rPr lang="en-US" sz="2800" dirty="0"/>
              <a:t>controls how fast the fertilizer granules drop from the hopper.</a:t>
            </a:r>
          </a:p>
          <a:p>
            <a:pPr>
              <a:spcBef>
                <a:spcPts val="0"/>
              </a:spcBef>
            </a:pPr>
            <a:r>
              <a:rPr lang="en-US" sz="2800" dirty="0"/>
              <a:t>Fertilizer granules drop at the same speed, regardless of whether the applicator is running or standing still.</a:t>
            </a:r>
          </a:p>
        </p:txBody>
      </p:sp>
    </p:spTree>
  </p:cSld>
  <p:clrMapOvr>
    <a:masterClrMapping/>
  </p:clrMapOvr>
  <p:transition>
    <p:dissolv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685800"/>
            <a:ext cx="8229600" cy="533400"/>
          </a:xfrm>
        </p:spPr>
        <p:txBody>
          <a:bodyPr>
            <a:normAutofit fontScale="90000"/>
          </a:bodyPr>
          <a:lstStyle/>
          <a:p>
            <a:r>
              <a:rPr lang="en-US" sz="4400" dirty="0">
                <a:solidFill>
                  <a:srgbClr val="002060"/>
                </a:solidFill>
                <a:effectLst>
                  <a:outerShdw blurRad="38100" dist="38100" dir="2700000" algn="tl">
                    <a:srgbClr val="000000">
                      <a:alpha val="43137"/>
                    </a:srgbClr>
                  </a:outerShdw>
                </a:effectLst>
              </a:rPr>
              <a:t>Equipment Calibration </a:t>
            </a:r>
            <a:br>
              <a:rPr lang="en-US" sz="4000" dirty="0">
                <a:solidFill>
                  <a:srgbClr val="002060"/>
                </a:solidFill>
              </a:rPr>
            </a:br>
            <a:endParaRPr lang="en-US" sz="4000" dirty="0">
              <a:solidFill>
                <a:srgbClr val="002060"/>
              </a:solidFill>
            </a:endParaRPr>
          </a:p>
        </p:txBody>
      </p:sp>
      <p:sp>
        <p:nvSpPr>
          <p:cNvPr id="2" name="Content Placeholder 1"/>
          <p:cNvSpPr>
            <a:spLocks noGrp="1"/>
          </p:cNvSpPr>
          <p:nvPr>
            <p:ph idx="1"/>
          </p:nvPr>
        </p:nvSpPr>
        <p:spPr>
          <a:xfrm>
            <a:off x="457200" y="1219200"/>
            <a:ext cx="8229600" cy="3657600"/>
          </a:xfrm>
        </p:spPr>
        <p:style>
          <a:lnRef idx="2">
            <a:schemeClr val="accent1"/>
          </a:lnRef>
          <a:fillRef idx="1">
            <a:schemeClr val="lt1"/>
          </a:fillRef>
          <a:effectRef idx="0">
            <a:schemeClr val="accent1"/>
          </a:effectRef>
          <a:fontRef idx="minor">
            <a:schemeClr val="dk1"/>
          </a:fontRef>
        </p:style>
        <p:txBody>
          <a:bodyPr tIns="182880" bIns="182880">
            <a:normAutofit fontScale="92500" lnSpcReduction="20000"/>
          </a:bodyPr>
          <a:lstStyle/>
          <a:p>
            <a:pPr>
              <a:lnSpc>
                <a:spcPct val="120000"/>
              </a:lnSpc>
              <a:spcBef>
                <a:spcPts val="0"/>
              </a:spcBef>
              <a:spcAft>
                <a:spcPts val="1200"/>
              </a:spcAft>
            </a:pPr>
            <a:r>
              <a:rPr lang="en-US" sz="3000" dirty="0">
                <a:solidFill>
                  <a:srgbClr val="FF0000"/>
                </a:solidFill>
              </a:rPr>
              <a:t>Changing walking speed changes the fertilizer application rate. </a:t>
            </a:r>
          </a:p>
          <a:p>
            <a:pPr>
              <a:lnSpc>
                <a:spcPct val="120000"/>
              </a:lnSpc>
              <a:spcBef>
                <a:spcPts val="0"/>
              </a:spcBef>
              <a:spcAft>
                <a:spcPts val="1200"/>
              </a:spcAft>
            </a:pPr>
            <a:r>
              <a:rPr lang="en-US" sz="3000" dirty="0"/>
              <a:t>The applicator must maintain the same speed all day, every day.</a:t>
            </a:r>
          </a:p>
          <a:p>
            <a:pPr>
              <a:lnSpc>
                <a:spcPct val="110000"/>
              </a:lnSpc>
              <a:spcBef>
                <a:spcPts val="0"/>
              </a:spcBef>
            </a:pPr>
            <a:r>
              <a:rPr lang="en-US" sz="3000" dirty="0"/>
              <a:t>Practice walking using a watch with a second hand, a metronome or a song with a steady beat.</a:t>
            </a:r>
          </a:p>
          <a:p>
            <a:endParaRPr lang="en-US" sz="1600" dirty="0"/>
          </a:p>
        </p:txBody>
      </p:sp>
      <p:pic>
        <p:nvPicPr>
          <p:cNvPr id="1026" name="Picture 2">
            <a:extLst>
              <a:ext uri="{C183D7F6-B498-43B3-948B-1728B52AA6E4}">
                <adec:decorative xmlns:adec="http://schemas.microsoft.com/office/drawing/2017/decorative" val="1"/>
              </a:ext>
            </a:extLst>
          </p:cNvPr>
          <p:cNvPicPr>
            <a:picLocks noChangeAspect="1" noChangeArrowheads="1" noCrop="1"/>
          </p:cNvPicPr>
          <p:nvPr/>
        </p:nvPicPr>
        <p:blipFill>
          <a:blip r:embed="rId2" cstate="print"/>
          <a:srcRect/>
          <a:stretch>
            <a:fillRect/>
          </a:stretch>
        </p:blipFill>
        <p:spPr bwMode="auto">
          <a:xfrm>
            <a:off x="5562600" y="4953000"/>
            <a:ext cx="2057400" cy="17654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dissolv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4343400"/>
          </a:xfrm>
        </p:spPr>
        <p:style>
          <a:lnRef idx="2">
            <a:schemeClr val="accent1"/>
          </a:lnRef>
          <a:fillRef idx="1">
            <a:schemeClr val="lt1"/>
          </a:fillRef>
          <a:effectRef idx="0">
            <a:schemeClr val="accent1"/>
          </a:effectRef>
          <a:fontRef idx="minor">
            <a:schemeClr val="dk1"/>
          </a:fontRef>
        </p:style>
        <p:txBody>
          <a:bodyPr tIns="182880">
            <a:noAutofit/>
          </a:bodyPr>
          <a:lstStyle/>
          <a:p>
            <a:pPr>
              <a:spcBef>
                <a:spcPts val="0"/>
              </a:spcBef>
              <a:spcAft>
                <a:spcPts val="1200"/>
              </a:spcAft>
            </a:pPr>
            <a:r>
              <a:rPr lang="en-US" sz="2800" dirty="0"/>
              <a:t>Check the total amount of fertilizer applied after half a day. Does the amount applied match what should have been applied based on property size?</a:t>
            </a:r>
          </a:p>
          <a:p>
            <a:pPr>
              <a:spcBef>
                <a:spcPts val="0"/>
              </a:spcBef>
              <a:spcAft>
                <a:spcPts val="1200"/>
              </a:spcAft>
            </a:pPr>
            <a:r>
              <a:rPr lang="en-US" sz="2800" dirty="0"/>
              <a:t>If not, and your walking speed has not changed, you may need to adjust the setting up or down slightly.</a:t>
            </a:r>
          </a:p>
          <a:p>
            <a:pPr>
              <a:spcBef>
                <a:spcPts val="0"/>
              </a:spcBef>
              <a:spcAft>
                <a:spcPts val="1200"/>
              </a:spcAft>
            </a:pPr>
            <a:r>
              <a:rPr lang="en-US" sz="2800" dirty="0"/>
              <a:t>The CPFA should provide guidance for field adjustments.</a:t>
            </a:r>
          </a:p>
        </p:txBody>
      </p:sp>
      <p:sp>
        <p:nvSpPr>
          <p:cNvPr id="3" name="Title 2"/>
          <p:cNvSpPr>
            <a:spLocks noGrp="1"/>
          </p:cNvSpPr>
          <p:nvPr>
            <p:ph type="title"/>
          </p:nvPr>
        </p:nvSpPr>
        <p:spPr/>
        <p:txBody>
          <a:bodyPr/>
          <a:lstStyle/>
          <a:p>
            <a:r>
              <a:rPr lang="en-US" dirty="0">
                <a:solidFill>
                  <a:srgbClr val="002060"/>
                </a:solidFill>
                <a:effectLst>
                  <a:outerShdw blurRad="38100" dist="38100" dir="2700000" algn="tl">
                    <a:srgbClr val="000000">
                      <a:alpha val="43137"/>
                    </a:srgbClr>
                  </a:outerShdw>
                </a:effectLst>
              </a:rPr>
              <a:t>Field Adjustments</a:t>
            </a:r>
          </a:p>
        </p:txBody>
      </p:sp>
    </p:spTree>
  </p:cSld>
  <p:clrMapOvr>
    <a:masterClrMapping/>
  </p:clrMapOvr>
  <p:transition>
    <p:dissolv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rgbClr val="002060"/>
                </a:solidFill>
                <a:effectLst>
                  <a:outerShdw blurRad="38100" dist="38100" dir="2700000" algn="tl">
                    <a:srgbClr val="000000">
                      <a:alpha val="43137"/>
                    </a:srgbClr>
                  </a:outerShdw>
                </a:effectLst>
              </a:rPr>
              <a:t>Field Adjustments cont’d</a:t>
            </a:r>
            <a:endParaRPr lang="en-US" dirty="0">
              <a:solidFill>
                <a:srgbClr val="002060"/>
              </a:solidFill>
            </a:endParaRPr>
          </a:p>
        </p:txBody>
      </p:sp>
      <p:sp>
        <p:nvSpPr>
          <p:cNvPr id="2" name="Content Placeholder 1"/>
          <p:cNvSpPr>
            <a:spLocks noGrp="1"/>
          </p:cNvSpPr>
          <p:nvPr>
            <p:ph idx="1"/>
          </p:nvPr>
        </p:nvSpPr>
        <p:spPr>
          <a:xfrm>
            <a:off x="457200" y="1481329"/>
            <a:ext cx="8229600" cy="3471672"/>
          </a:xfrm>
        </p:spPr>
        <p:style>
          <a:lnRef idx="2">
            <a:schemeClr val="accent1"/>
          </a:lnRef>
          <a:fillRef idx="1">
            <a:schemeClr val="lt1"/>
          </a:fillRef>
          <a:effectRef idx="0">
            <a:schemeClr val="accent1"/>
          </a:effectRef>
          <a:fontRef idx="minor">
            <a:schemeClr val="dk1"/>
          </a:fontRef>
        </p:style>
        <p:txBody>
          <a:bodyPr tIns="182880">
            <a:normAutofit lnSpcReduction="10000"/>
          </a:bodyPr>
          <a:lstStyle/>
          <a:p>
            <a:pPr>
              <a:spcAft>
                <a:spcPts val="1200"/>
              </a:spcAft>
            </a:pPr>
            <a:r>
              <a:rPr lang="en-US" sz="2800" dirty="0"/>
              <a:t>As equipment wears, the setting may need to be adjusted.</a:t>
            </a:r>
          </a:p>
          <a:p>
            <a:pPr>
              <a:spcBef>
                <a:spcPts val="0"/>
              </a:spcBef>
              <a:spcAft>
                <a:spcPts val="1200"/>
              </a:spcAft>
            </a:pPr>
            <a:r>
              <a:rPr lang="en-US" sz="2800" dirty="0"/>
              <a:t>Changes may be temporary. High humidity can cause fertilizer pellets to stick together.</a:t>
            </a:r>
          </a:p>
          <a:p>
            <a:pPr>
              <a:spcBef>
                <a:spcPts val="0"/>
              </a:spcBef>
            </a:pPr>
            <a:r>
              <a:rPr lang="en-US" sz="2800" dirty="0"/>
              <a:t>If you have adjusted the setting to compensate for humidity, remember to change back the next day.</a:t>
            </a:r>
          </a:p>
        </p:txBody>
      </p:sp>
    </p:spTree>
  </p:cSld>
  <p:clrMapOvr>
    <a:masterClrMapping/>
  </p:clrMapOvr>
  <p:transition>
    <p:dissolv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rgbClr val="002060"/>
                </a:solidFill>
              </a:rPr>
              <a:t>Spreader Calibration</a:t>
            </a:r>
          </a:p>
        </p:txBody>
      </p:sp>
      <p:sp>
        <p:nvSpPr>
          <p:cNvPr id="2" name="Content Placeholder 1"/>
          <p:cNvSpPr>
            <a:spLocks noGrp="1"/>
          </p:cNvSpPr>
          <p:nvPr>
            <p:ph idx="1"/>
          </p:nvPr>
        </p:nvSpPr>
        <p:spPr>
          <a:xfrm>
            <a:off x="457200" y="1481329"/>
            <a:ext cx="8229600" cy="2785872"/>
          </a:xfrm>
        </p:spPr>
        <p:style>
          <a:lnRef idx="2">
            <a:schemeClr val="accent1"/>
          </a:lnRef>
          <a:fillRef idx="1">
            <a:schemeClr val="lt1"/>
          </a:fillRef>
          <a:effectRef idx="0">
            <a:schemeClr val="accent1"/>
          </a:effectRef>
          <a:fontRef idx="minor">
            <a:schemeClr val="dk1"/>
          </a:fontRef>
        </p:style>
        <p:txBody>
          <a:bodyPr tIns="182880">
            <a:normAutofit lnSpcReduction="10000"/>
          </a:bodyPr>
          <a:lstStyle/>
          <a:p>
            <a:pPr>
              <a:spcAft>
                <a:spcPts val="1200"/>
              </a:spcAft>
            </a:pPr>
            <a:r>
              <a:rPr lang="en-US" sz="2800" dirty="0"/>
              <a:t>Spreaders should be calibrated at least annually and whenever something changes, for example, changing from lime to fertilizer.</a:t>
            </a:r>
          </a:p>
          <a:p>
            <a:pPr>
              <a:spcBef>
                <a:spcPts val="0"/>
              </a:spcBef>
            </a:pPr>
            <a:r>
              <a:rPr lang="en-US" sz="2800" dirty="0"/>
              <a:t>If equipment or parts are changed, the spreader should be re-calibrated.</a:t>
            </a:r>
          </a:p>
        </p:txBody>
      </p:sp>
    </p:spTree>
  </p:cSld>
  <p:clrMapOvr>
    <a:masterClrMapping/>
  </p:clrMapOvr>
  <p:transition>
    <p:dissolv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2060"/>
                </a:solidFill>
                <a:effectLst>
                  <a:outerShdw blurRad="38100" dist="38100" dir="2700000" algn="tl">
                    <a:srgbClr val="000000">
                      <a:alpha val="43137"/>
                    </a:srgbClr>
                  </a:outerShdw>
                </a:effectLst>
              </a:rPr>
              <a:t>Spreader Calibration cont’d</a:t>
            </a:r>
          </a:p>
        </p:txBody>
      </p:sp>
      <p:sp>
        <p:nvSpPr>
          <p:cNvPr id="3" name="TextBox 2"/>
          <p:cNvSpPr txBox="1"/>
          <p:nvPr/>
        </p:nvSpPr>
        <p:spPr>
          <a:xfrm>
            <a:off x="609600" y="1371600"/>
            <a:ext cx="7391400" cy="1800493"/>
          </a:xfrm>
          <a:prstGeom prst="rect">
            <a:avLst/>
          </a:prstGeom>
        </p:spPr>
        <p:style>
          <a:lnRef idx="2">
            <a:schemeClr val="accent1"/>
          </a:lnRef>
          <a:fillRef idx="1">
            <a:schemeClr val="lt1"/>
          </a:fillRef>
          <a:effectRef idx="0">
            <a:schemeClr val="accent1"/>
          </a:effectRef>
          <a:fontRef idx="minor">
            <a:schemeClr val="dk1"/>
          </a:fontRef>
        </p:style>
        <p:txBody>
          <a:bodyPr wrap="square" tIns="182880" rtlCol="0">
            <a:spAutoFit/>
          </a:bodyPr>
          <a:lstStyle/>
          <a:p>
            <a:r>
              <a:rPr lang="en-US" sz="2800" dirty="0"/>
              <a:t>The CPFA will determine the swath width and </a:t>
            </a:r>
            <a:r>
              <a:rPr lang="en-US" sz="2800"/>
              <a:t>instruct you on </a:t>
            </a:r>
            <a:r>
              <a:rPr lang="en-US" sz="2800" dirty="0"/>
              <a:t>how far apart each successive pass should be.</a:t>
            </a:r>
          </a:p>
          <a:p>
            <a:endParaRPr lang="en-US" dirty="0"/>
          </a:p>
        </p:txBody>
      </p:sp>
      <p:graphicFrame>
        <p:nvGraphicFramePr>
          <p:cNvPr id="8" name="Object 7">
            <a:extLst>
              <a:ext uri="{C183D7F6-B498-43B3-948B-1728B52AA6E4}">
                <adec:decorative xmlns:adec="http://schemas.microsoft.com/office/drawing/2017/decorative" val="1"/>
              </a:ext>
            </a:extLst>
          </p:cNvPr>
          <p:cNvGraphicFramePr>
            <a:graphicFrameLocks noChangeAspect="1"/>
          </p:cNvGraphicFramePr>
          <p:nvPr>
            <p:extLst>
              <p:ext uri="{D42A27DB-BD31-4B8C-83A1-F6EECF244321}">
                <p14:modId xmlns:p14="http://schemas.microsoft.com/office/powerpoint/2010/main" val="883183537"/>
              </p:ext>
            </p:extLst>
          </p:nvPr>
        </p:nvGraphicFramePr>
        <p:xfrm>
          <a:off x="2286000" y="3505200"/>
          <a:ext cx="4638528" cy="2533650"/>
        </p:xfrm>
        <a:graphic>
          <a:graphicData uri="http://schemas.openxmlformats.org/presentationml/2006/ole">
            <mc:AlternateContent xmlns:mc="http://schemas.openxmlformats.org/markup-compatibility/2006">
              <mc:Choice xmlns:v="urn:schemas-microsoft-com:vml" Requires="v">
                <p:oleObj name="Acrobat Document" r:id="rId2" imgW="2266667" imgH="1238423" progId="Acrobat.Document.11">
                  <p:embed/>
                </p:oleObj>
              </mc:Choice>
              <mc:Fallback>
                <p:oleObj name="Acrobat Document" r:id="rId2" imgW="2266667" imgH="1238423" progId="Acrobat.Document.11">
                  <p:embed/>
                  <p:pic>
                    <p:nvPicPr>
                      <p:cNvPr id="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3505200"/>
                        <a:ext cx="4638528" cy="2533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dissolv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rgbClr val="002060"/>
                </a:solidFill>
              </a:rPr>
              <a:t>Hose &amp; Gun Sprayer Calibration</a:t>
            </a:r>
          </a:p>
        </p:txBody>
      </p:sp>
      <p:sp>
        <p:nvSpPr>
          <p:cNvPr id="2" name="Content Placeholder 1"/>
          <p:cNvSpPr>
            <a:spLocks noGrp="1"/>
          </p:cNvSpPr>
          <p:nvPr>
            <p:ph idx="1"/>
          </p:nvPr>
        </p:nvSpPr>
        <p:spPr>
          <a:xfrm>
            <a:off x="457200" y="1481328"/>
            <a:ext cx="8229600" cy="3395471"/>
          </a:xfrm>
        </p:spPr>
        <p:style>
          <a:lnRef idx="2">
            <a:schemeClr val="accent4"/>
          </a:lnRef>
          <a:fillRef idx="1">
            <a:schemeClr val="lt1"/>
          </a:fillRef>
          <a:effectRef idx="0">
            <a:schemeClr val="accent4"/>
          </a:effectRef>
          <a:fontRef idx="minor">
            <a:schemeClr val="dk1"/>
          </a:fontRef>
        </p:style>
        <p:txBody>
          <a:bodyPr tIns="182880">
            <a:noAutofit/>
          </a:bodyPr>
          <a:lstStyle/>
          <a:p>
            <a:pPr>
              <a:spcBef>
                <a:spcPts val="0"/>
              </a:spcBef>
              <a:spcAft>
                <a:spcPts val="1200"/>
              </a:spcAft>
            </a:pPr>
            <a:r>
              <a:rPr lang="en-US" sz="2800" dirty="0"/>
              <a:t>The CPFA is responsible for selecting the correct nozzle and calibrating the hose &amp; gun sprayer.</a:t>
            </a:r>
          </a:p>
          <a:p>
            <a:pPr>
              <a:spcBef>
                <a:spcPts val="0"/>
              </a:spcBef>
            </a:pPr>
            <a:r>
              <a:rPr lang="en-US" sz="2800" dirty="0"/>
              <a:t>As with a drop spreader or a broadcast spreader, pace is critical. The trained applicator should practice pace on a training course set up by the CPFA</a:t>
            </a:r>
          </a:p>
        </p:txBody>
      </p:sp>
    </p:spTree>
  </p:cSld>
  <p:clrMapOvr>
    <a:masterClrMapping/>
  </p:clrMapOvr>
  <p:transition>
    <p:dissolv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solidFill>
                  <a:srgbClr val="002060"/>
                </a:solidFill>
              </a:rPr>
              <a:t>Hose &amp; Gun Sprayer Calibration cont’d</a:t>
            </a:r>
          </a:p>
        </p:txBody>
      </p:sp>
      <p:sp>
        <p:nvSpPr>
          <p:cNvPr id="2" name="Content Placeholder 1"/>
          <p:cNvSpPr>
            <a:spLocks noGrp="1"/>
          </p:cNvSpPr>
          <p:nvPr>
            <p:ph idx="1"/>
          </p:nvPr>
        </p:nvSpPr>
        <p:spPr>
          <a:xfrm>
            <a:off x="457200" y="1481328"/>
            <a:ext cx="8229600" cy="3090671"/>
          </a:xfrm>
        </p:spPr>
        <p:style>
          <a:lnRef idx="2">
            <a:schemeClr val="accent1"/>
          </a:lnRef>
          <a:fillRef idx="1">
            <a:schemeClr val="lt1"/>
          </a:fillRef>
          <a:effectRef idx="0">
            <a:schemeClr val="accent1"/>
          </a:effectRef>
          <a:fontRef idx="minor">
            <a:schemeClr val="dk1"/>
          </a:fontRef>
        </p:style>
        <p:txBody>
          <a:bodyPr tIns="182880">
            <a:normAutofit lnSpcReduction="10000"/>
          </a:bodyPr>
          <a:lstStyle/>
          <a:p>
            <a:pPr>
              <a:spcAft>
                <a:spcPts val="1200"/>
              </a:spcAft>
            </a:pPr>
            <a:r>
              <a:rPr lang="en-US" sz="2800" dirty="0"/>
              <a:t>Check the flow rate each day to make sure it has not changed.</a:t>
            </a:r>
          </a:p>
          <a:p>
            <a:pPr>
              <a:spcBef>
                <a:spcPts val="0"/>
              </a:spcBef>
            </a:pPr>
            <a:r>
              <a:rPr lang="en-US" sz="2800" dirty="0"/>
              <a:t>If your supervisor does not perform this task, he or she should instruct you how to perform a bucket check following the procedures in the Maryland Professional Lawn Care Manual.</a:t>
            </a:r>
          </a:p>
          <a:p>
            <a:pPr>
              <a:buNone/>
            </a:pPr>
            <a:endParaRPr lang="en-US" dirty="0"/>
          </a:p>
        </p:txBody>
      </p:sp>
    </p:spTree>
  </p:cSld>
  <p:clrMapOvr>
    <a:masterClrMapping/>
  </p:clrMapOvr>
  <p:transition>
    <p:dissolv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rgbClr val="002060"/>
                </a:solidFill>
                <a:effectLst>
                  <a:outerShdw blurRad="38100" dist="38100" dir="2700000" algn="tl">
                    <a:srgbClr val="000000">
                      <a:alpha val="43137"/>
                    </a:srgbClr>
                  </a:outerShdw>
                </a:effectLst>
              </a:rPr>
              <a:t>Check your equipment</a:t>
            </a:r>
          </a:p>
        </p:txBody>
      </p:sp>
      <p:sp>
        <p:nvSpPr>
          <p:cNvPr id="2" name="Content Placeholder 1"/>
          <p:cNvSpPr>
            <a:spLocks noGrp="1"/>
          </p:cNvSpPr>
          <p:nvPr>
            <p:ph idx="1"/>
          </p:nvPr>
        </p:nvSpPr>
        <p:spPr>
          <a:xfrm>
            <a:off x="457200" y="1481329"/>
            <a:ext cx="8229600" cy="2328672"/>
          </a:xfrm>
        </p:spPr>
        <p:style>
          <a:lnRef idx="2">
            <a:schemeClr val="accent1"/>
          </a:lnRef>
          <a:fillRef idx="1">
            <a:schemeClr val="lt1"/>
          </a:fillRef>
          <a:effectRef idx="0">
            <a:schemeClr val="accent1"/>
          </a:effectRef>
          <a:fontRef idx="minor">
            <a:schemeClr val="dk1"/>
          </a:fontRef>
        </p:style>
        <p:txBody>
          <a:bodyPr tIns="182880">
            <a:normAutofit lnSpcReduction="10000"/>
          </a:bodyPr>
          <a:lstStyle/>
          <a:p>
            <a:pPr>
              <a:spcAft>
                <a:spcPts val="1200"/>
              </a:spcAft>
            </a:pPr>
            <a:r>
              <a:rPr lang="en-US" sz="2800" dirty="0">
                <a:solidFill>
                  <a:srgbClr val="C00000"/>
                </a:solidFill>
              </a:rPr>
              <a:t>Inspect</a:t>
            </a:r>
            <a:r>
              <a:rPr lang="en-US" sz="2800" dirty="0"/>
              <a:t> your equipment daily to ensure that it continues to operate properly.</a:t>
            </a:r>
          </a:p>
          <a:p>
            <a:pPr>
              <a:spcBef>
                <a:spcPts val="0"/>
              </a:spcBef>
            </a:pPr>
            <a:r>
              <a:rPr lang="en-US" sz="2800" dirty="0">
                <a:solidFill>
                  <a:srgbClr val="C00000"/>
                </a:solidFill>
              </a:rPr>
              <a:t>Clean</a:t>
            </a:r>
            <a:r>
              <a:rPr lang="en-US" sz="2800" dirty="0"/>
              <a:t> equipment as needed to prevent blocked openings and ensure the impeller spins freely.</a:t>
            </a:r>
          </a:p>
          <a:p>
            <a:pPr>
              <a:buNone/>
            </a:pPr>
            <a:endParaRPr lang="en-US" dirty="0"/>
          </a:p>
        </p:txBody>
      </p:sp>
      <p:pic>
        <p:nvPicPr>
          <p:cNvPr id="6149" name="Picture 5">
            <a:extLst>
              <a:ext uri="{C183D7F6-B498-43B3-948B-1728B52AA6E4}">
                <adec:decorative xmlns:adec="http://schemas.microsoft.com/office/drawing/2017/decorative" val="1"/>
              </a:ext>
            </a:extLst>
          </p:cNvPr>
          <p:cNvPicPr>
            <a:picLocks noChangeAspect="1" noChangeArrowheads="1"/>
          </p:cNvPicPr>
          <p:nvPr/>
        </p:nvPicPr>
        <p:blipFill>
          <a:blip r:embed="rId2" cstate="print"/>
          <a:srcRect/>
          <a:stretch>
            <a:fillRect/>
          </a:stretch>
        </p:blipFill>
        <p:spPr bwMode="auto">
          <a:xfrm>
            <a:off x="5334000" y="3962400"/>
            <a:ext cx="2257331" cy="2605889"/>
          </a:xfrm>
          <a:prstGeom prst="rect">
            <a:avLst/>
          </a:prstGeom>
          <a:noFill/>
        </p:spPr>
      </p:pic>
    </p:spTree>
  </p:cSld>
  <p:clrMapOvr>
    <a:masterClrMapping/>
  </p:clrMapOvr>
  <p:transition>
    <p:dissolv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ctrTitle"/>
          </p:nvPr>
        </p:nvSpPr>
        <p:spPr>
          <a:xfrm>
            <a:off x="838200" y="1828800"/>
            <a:ext cx="7772400" cy="1200150"/>
          </a:xfrm>
          <a:prstGeom prst="rect">
            <a:avLst/>
          </a:prstGeom>
          <a:noFill/>
          <a:ln>
            <a:noFill/>
            <a:prstDash/>
          </a:ln>
          <a:effectLst/>
        </p:spPr>
        <p:txBody>
          <a:bodyPr rot="0" spcFirstLastPara="0" vertOverflow="overflow" horzOverflow="overflow" vert="horz" wrap="square" lIns="45720" tIns="45720" rIns="45720" bIns="45720" numCol="1" spcCol="0" rtlCol="0" fromWordArt="0" anchor="t" anchorCtr="0" forceAA="0" compatLnSpc="1">
            <a:prstTxWarp prst="textNoShape">
              <a:avLst/>
            </a:prstTxWarp>
            <a:normAutofit/>
          </a:bodyPr>
          <a:lstStyle/>
          <a:p>
            <a:pPr marL="0" marR="64008" lvl="0" indent="0" algn="l"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en-US" sz="4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mn-lt"/>
                <a:ea typeface="+mn-ea"/>
                <a:cs typeface="+mn-cs"/>
              </a:rPr>
              <a:t>Reading a Fertilizer Label</a:t>
            </a:r>
          </a:p>
        </p:txBody>
      </p:sp>
    </p:spTree>
  </p:cSld>
  <p:clrMapOvr>
    <a:masterClrMapping/>
  </p:clrMapOvr>
  <p:transition>
    <p:dissolv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1143000"/>
          </a:xfrm>
        </p:spPr>
        <p:txBody>
          <a:bodyPr/>
          <a:lstStyle/>
          <a:p>
            <a:r>
              <a:rPr lang="en-US" dirty="0">
                <a:solidFill>
                  <a:srgbClr val="002060"/>
                </a:solidFill>
              </a:rPr>
              <a:t>How to read a fertilizer label</a:t>
            </a:r>
          </a:p>
        </p:txBody>
      </p:sp>
      <p:sp>
        <p:nvSpPr>
          <p:cNvPr id="3" name="TextBox 2"/>
          <p:cNvSpPr txBox="1"/>
          <p:nvPr/>
        </p:nvSpPr>
        <p:spPr>
          <a:xfrm>
            <a:off x="533400" y="1295400"/>
            <a:ext cx="8153400" cy="5093702"/>
          </a:xfrm>
          <a:prstGeom prst="rect">
            <a:avLst/>
          </a:prstGeom>
        </p:spPr>
        <p:style>
          <a:lnRef idx="2">
            <a:schemeClr val="accent1"/>
          </a:lnRef>
          <a:fillRef idx="1">
            <a:schemeClr val="lt1"/>
          </a:fillRef>
          <a:effectRef idx="0">
            <a:schemeClr val="accent1"/>
          </a:effectRef>
          <a:fontRef idx="minor">
            <a:schemeClr val="dk1"/>
          </a:fontRef>
        </p:style>
        <p:txBody>
          <a:bodyPr wrap="square" tIns="182880" rtlCol="0">
            <a:spAutoFit/>
          </a:bodyPr>
          <a:lstStyle/>
          <a:p>
            <a:r>
              <a:rPr lang="en-US" sz="2800" dirty="0"/>
              <a:t>Looking at a bag of fertilizer, you will see 3 numbers, for example: </a:t>
            </a:r>
            <a:r>
              <a:rPr lang="en-US" sz="2800" b="1" dirty="0"/>
              <a:t>22-0-10</a:t>
            </a:r>
          </a:p>
          <a:p>
            <a:endParaRPr lang="en-US" sz="1200" b="1" dirty="0"/>
          </a:p>
          <a:p>
            <a:r>
              <a:rPr lang="en-US" sz="2800" dirty="0"/>
              <a:t>These three numbers tell you the percent by weight of the 3 most important fertilizer ingredients:</a:t>
            </a:r>
          </a:p>
          <a:p>
            <a:endParaRPr lang="en-US" sz="1200" dirty="0"/>
          </a:p>
          <a:p>
            <a:r>
              <a:rPr lang="en-US" sz="2800" dirty="0"/>
              <a:t>% Total Nitrogen (N), % Available Phosphate (P</a:t>
            </a:r>
            <a:r>
              <a:rPr lang="en-US" sz="2800" baseline="-25000" dirty="0"/>
              <a:t>2</a:t>
            </a:r>
            <a:r>
              <a:rPr lang="en-US" sz="2800" dirty="0"/>
              <a:t>O</a:t>
            </a:r>
            <a:r>
              <a:rPr lang="en-US" sz="2800" baseline="-25000" dirty="0"/>
              <a:t>5</a:t>
            </a:r>
            <a:r>
              <a:rPr lang="en-US" sz="2800" dirty="0"/>
              <a:t>), and soluble Potash (K</a:t>
            </a:r>
            <a:r>
              <a:rPr lang="en-US" sz="2800" baseline="-25000" dirty="0"/>
              <a:t>2</a:t>
            </a:r>
            <a:r>
              <a:rPr lang="en-US" sz="2800" dirty="0"/>
              <a:t>O)</a:t>
            </a:r>
          </a:p>
          <a:p>
            <a:endParaRPr lang="en-US" sz="1200" dirty="0"/>
          </a:p>
          <a:p>
            <a:r>
              <a:rPr lang="en-US" sz="2800" dirty="0"/>
              <a:t>Note that by convention in the fertilizer industry, the numbers do not indicate elemental phosphorus (P) or potassium (K).</a:t>
            </a:r>
          </a:p>
        </p:txBody>
      </p:sp>
    </p:spTree>
  </p:cSld>
  <p:clrMapOvr>
    <a:masterClrMapping/>
  </p:clrMapOvr>
  <p:transition>
    <p:dissolv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143000"/>
          </a:xfrm>
        </p:spPr>
        <p:txBody>
          <a:bodyPr>
            <a:normAutofit/>
          </a:bodyPr>
          <a:lstStyle/>
          <a:p>
            <a:pPr algn="ctr"/>
            <a:r>
              <a:rPr lang="en-US" sz="4800" dirty="0">
                <a:solidFill>
                  <a:srgbClr val="002060"/>
                </a:solidFill>
              </a:rPr>
              <a:t>22-0-10</a:t>
            </a:r>
          </a:p>
        </p:txBody>
      </p:sp>
      <p:sp>
        <p:nvSpPr>
          <p:cNvPr id="3" name="TextBox 2"/>
          <p:cNvSpPr txBox="1"/>
          <p:nvPr/>
        </p:nvSpPr>
        <p:spPr>
          <a:xfrm>
            <a:off x="457200" y="990600"/>
            <a:ext cx="8458200" cy="5562600"/>
          </a:xfrm>
          <a:prstGeom prst="rect">
            <a:avLst/>
          </a:prstGeom>
        </p:spPr>
        <p:style>
          <a:lnRef idx="2">
            <a:schemeClr val="accent4"/>
          </a:lnRef>
          <a:fillRef idx="1">
            <a:schemeClr val="lt1"/>
          </a:fillRef>
          <a:effectRef idx="0">
            <a:schemeClr val="accent4"/>
          </a:effectRef>
          <a:fontRef idx="minor">
            <a:schemeClr val="dk1"/>
          </a:fontRef>
        </p:style>
        <p:txBody>
          <a:bodyPr wrap="square" tIns="182880" bIns="0" rtlCol="0">
            <a:spAutoFit/>
          </a:bodyPr>
          <a:lstStyle/>
          <a:p>
            <a:r>
              <a:rPr lang="en-US" sz="2800" dirty="0"/>
              <a:t>The numbers on the fertilizer bag are always listed in the same order: N-P</a:t>
            </a:r>
            <a:r>
              <a:rPr lang="en-US" sz="2800" baseline="-25000" dirty="0"/>
              <a:t>2</a:t>
            </a:r>
            <a:r>
              <a:rPr lang="en-US" sz="2800" dirty="0"/>
              <a:t>O</a:t>
            </a:r>
            <a:r>
              <a:rPr lang="en-US" sz="2800" baseline="-25000" dirty="0"/>
              <a:t>5</a:t>
            </a:r>
            <a:r>
              <a:rPr lang="en-US" sz="2800" dirty="0"/>
              <a:t>-K</a:t>
            </a:r>
            <a:r>
              <a:rPr lang="en-US" sz="2800" baseline="-25000" dirty="0"/>
              <a:t>2</a:t>
            </a:r>
            <a:r>
              <a:rPr lang="en-US" sz="2800" dirty="0"/>
              <a:t>O</a:t>
            </a:r>
          </a:p>
          <a:p>
            <a:endParaRPr lang="en-US" sz="1400" dirty="0"/>
          </a:p>
          <a:p>
            <a:r>
              <a:rPr lang="en-US" sz="2800" dirty="0"/>
              <a:t>This fertilizer contains 22% nitrogen and 10% potash (K</a:t>
            </a:r>
            <a:r>
              <a:rPr lang="en-US" sz="2800" baseline="-25000" dirty="0"/>
              <a:t>2</a:t>
            </a:r>
            <a:r>
              <a:rPr lang="en-US" sz="2800" dirty="0"/>
              <a:t>O), but no phosphate (P</a:t>
            </a:r>
            <a:r>
              <a:rPr lang="en-US" sz="2800" baseline="-25000" dirty="0"/>
              <a:t>2</a:t>
            </a:r>
            <a:r>
              <a:rPr lang="en-US" sz="2800" dirty="0"/>
              <a:t>O</a:t>
            </a:r>
            <a:r>
              <a:rPr lang="en-US" sz="2800" baseline="-25000" dirty="0"/>
              <a:t>5</a:t>
            </a:r>
            <a:r>
              <a:rPr lang="en-US" sz="2800" dirty="0"/>
              <a:t>)</a:t>
            </a:r>
          </a:p>
          <a:p>
            <a:endParaRPr lang="en-US" sz="1200" dirty="0"/>
          </a:p>
          <a:p>
            <a:r>
              <a:rPr lang="en-US" sz="2800" dirty="0"/>
              <a:t>To determine how much of a nutrient is contained in a bag of fertilizer, multiply the weight of the bag by the percent of the nutrient, expressed as a decimal.</a:t>
            </a:r>
          </a:p>
          <a:p>
            <a:endParaRPr lang="en-US" sz="1200" dirty="0"/>
          </a:p>
          <a:p>
            <a:r>
              <a:rPr lang="en-US" sz="2800" dirty="0"/>
              <a:t>A 50 lb bag of 22-0-10 would contain (50 X 0.22) or 11 lbs of N, and (50 X 0.10) or 5 lbs </a:t>
            </a:r>
            <a:r>
              <a:rPr lang="en-US" sz="2800"/>
              <a:t>of K</a:t>
            </a:r>
            <a:r>
              <a:rPr lang="en-US" sz="2800" baseline="-25000"/>
              <a:t>2</a:t>
            </a:r>
            <a:r>
              <a:rPr lang="en-US" sz="2800"/>
              <a:t>O</a:t>
            </a:r>
            <a:r>
              <a:rPr lang="en-US" sz="2800" baseline="-25000"/>
              <a:t>.</a:t>
            </a:r>
            <a:endParaRPr lang="en-US" sz="2800" baseline="-25000" dirty="0"/>
          </a:p>
        </p:txBody>
      </p:sp>
    </p:spTree>
  </p:cSld>
  <p:clrMapOvr>
    <a:masterClrMapping/>
  </p:clrMapOvr>
  <p:transition>
    <p:dissolv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rgbClr val="002060"/>
                </a:solidFill>
              </a:rPr>
              <a:t>Some Bags Have 4 Numbers</a:t>
            </a:r>
          </a:p>
        </p:txBody>
      </p:sp>
      <p:sp>
        <p:nvSpPr>
          <p:cNvPr id="2" name="Content Placeholder 1"/>
          <p:cNvSpPr>
            <a:spLocks noGrp="1"/>
          </p:cNvSpPr>
          <p:nvPr>
            <p:ph idx="1"/>
          </p:nvPr>
        </p:nvSpPr>
        <p:spPr>
          <a:xfrm>
            <a:off x="457200" y="1481329"/>
            <a:ext cx="8229600" cy="2481072"/>
          </a:xfrm>
        </p:spPr>
        <p:style>
          <a:lnRef idx="2">
            <a:schemeClr val="accent1"/>
          </a:lnRef>
          <a:fillRef idx="1">
            <a:schemeClr val="lt1"/>
          </a:fillRef>
          <a:effectRef idx="0">
            <a:schemeClr val="accent1"/>
          </a:effectRef>
          <a:fontRef idx="minor">
            <a:schemeClr val="dk1"/>
          </a:fontRef>
        </p:style>
        <p:txBody>
          <a:bodyPr tIns="182880"/>
          <a:lstStyle/>
          <a:p>
            <a:pPr lvl="1">
              <a:spcAft>
                <a:spcPts val="1200"/>
              </a:spcAft>
              <a:buNone/>
            </a:pPr>
            <a:r>
              <a:rPr lang="en-US" dirty="0"/>
              <a:t>				</a:t>
            </a:r>
            <a:r>
              <a:rPr lang="en-US" sz="4000" b="1" dirty="0"/>
              <a:t>10-0-7-2</a:t>
            </a:r>
          </a:p>
          <a:p>
            <a:pPr>
              <a:spcBef>
                <a:spcPts val="0"/>
              </a:spcBef>
              <a:spcAft>
                <a:spcPts val="1200"/>
              </a:spcAft>
            </a:pPr>
            <a:r>
              <a:rPr lang="en-US" sz="2800" dirty="0"/>
              <a:t>The 4</a:t>
            </a:r>
            <a:r>
              <a:rPr lang="en-US" sz="2800" baseline="30000" dirty="0"/>
              <a:t>th</a:t>
            </a:r>
            <a:r>
              <a:rPr lang="en-US" sz="2800" dirty="0"/>
              <a:t> number can be anything except nitrogen, phosphorus, or potassium.</a:t>
            </a:r>
          </a:p>
          <a:p>
            <a:pPr>
              <a:spcBef>
                <a:spcPts val="0"/>
              </a:spcBef>
            </a:pPr>
            <a:r>
              <a:rPr lang="en-US" dirty="0"/>
              <a:t>Read the label to find out what it is.</a:t>
            </a:r>
          </a:p>
          <a:p>
            <a:endParaRPr lang="en-US" dirty="0"/>
          </a:p>
        </p:txBody>
      </p:sp>
    </p:spTree>
  </p:cSld>
  <p:clrMapOvr>
    <a:masterClrMapping/>
  </p:clrMapOvr>
  <p:transition>
    <p:dissolv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rgbClr val="002060"/>
                </a:solidFill>
              </a:rPr>
              <a:t>Forms of Nitrogen</a:t>
            </a:r>
          </a:p>
        </p:txBody>
      </p:sp>
      <p:sp>
        <p:nvSpPr>
          <p:cNvPr id="2" name="Content Placeholder 1"/>
          <p:cNvSpPr>
            <a:spLocks noGrp="1"/>
          </p:cNvSpPr>
          <p:nvPr>
            <p:ph idx="1"/>
          </p:nvPr>
        </p:nvSpPr>
        <p:spPr>
          <a:xfrm>
            <a:off x="457200" y="1481329"/>
            <a:ext cx="8229600" cy="3547871"/>
          </a:xfrm>
        </p:spPr>
        <p:style>
          <a:lnRef idx="2">
            <a:schemeClr val="accent1"/>
          </a:lnRef>
          <a:fillRef idx="1">
            <a:schemeClr val="lt1"/>
          </a:fillRef>
          <a:effectRef idx="0">
            <a:schemeClr val="accent1"/>
          </a:effectRef>
          <a:fontRef idx="minor">
            <a:schemeClr val="dk1"/>
          </a:fontRef>
        </p:style>
        <p:txBody>
          <a:bodyPr tIns="182880" bIns="0">
            <a:normAutofit/>
          </a:bodyPr>
          <a:lstStyle/>
          <a:p>
            <a:pPr lvl="1">
              <a:buNone/>
            </a:pPr>
            <a:r>
              <a:rPr lang="en-US" sz="2800" dirty="0"/>
              <a:t>There are 2 main forms of nitrogen that may be contained in the fertilizer.</a:t>
            </a:r>
          </a:p>
          <a:p>
            <a:pPr lvl="1"/>
            <a:r>
              <a:rPr lang="en-US" sz="2400" b="1" dirty="0"/>
              <a:t> Quick release </a:t>
            </a:r>
            <a:r>
              <a:rPr lang="en-US" sz="2400" dirty="0"/>
              <a:t>or water soluble nitrogen (WSN)</a:t>
            </a:r>
          </a:p>
          <a:p>
            <a:pPr lvl="1"/>
            <a:r>
              <a:rPr lang="en-US" sz="2400" b="1" dirty="0"/>
              <a:t>Slow release, </a:t>
            </a:r>
            <a:r>
              <a:rPr lang="en-US" sz="2400" dirty="0"/>
              <a:t>controlled-release, or water insoluble nitrogen (WIN) </a:t>
            </a:r>
            <a:endParaRPr lang="en-US" sz="2800" dirty="0"/>
          </a:p>
          <a:p>
            <a:pPr marL="365760" lvl="1" indent="-256032">
              <a:spcBef>
                <a:spcPts val="400"/>
              </a:spcBef>
              <a:buSzPct val="68000"/>
              <a:buFont typeface="Wingdings 3"/>
              <a:buChar char=""/>
            </a:pPr>
            <a:r>
              <a:rPr lang="en-US" sz="2800" dirty="0"/>
              <a:t>The law limits how much soluble nitrogen and how much total nitrogen may be applied</a:t>
            </a:r>
          </a:p>
          <a:p>
            <a:pPr lvl="1">
              <a:buNone/>
            </a:pPr>
            <a:endParaRPr lang="en-US" sz="2400" dirty="0"/>
          </a:p>
        </p:txBody>
      </p:sp>
    </p:spTree>
  </p:cSld>
  <p:clrMapOvr>
    <a:masterClrMapping/>
  </p:clrMapOvr>
  <p:transition>
    <p:dissolv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4495800"/>
          </a:xfrm>
        </p:spPr>
        <p:style>
          <a:lnRef idx="2">
            <a:schemeClr val="accent1"/>
          </a:lnRef>
          <a:fillRef idx="1">
            <a:schemeClr val="lt1"/>
          </a:fillRef>
          <a:effectRef idx="0">
            <a:schemeClr val="accent1"/>
          </a:effectRef>
          <a:fontRef idx="minor">
            <a:schemeClr val="dk1"/>
          </a:fontRef>
        </p:style>
        <p:txBody>
          <a:bodyPr tIns="91440">
            <a:normAutofit lnSpcReduction="10000"/>
          </a:bodyPr>
          <a:lstStyle/>
          <a:p>
            <a:pPr>
              <a:spcAft>
                <a:spcPts val="1200"/>
              </a:spcAft>
            </a:pPr>
            <a:r>
              <a:rPr lang="en-US" sz="2800" dirty="0"/>
              <a:t>Quick release nitrogen is immediately available for uptake by the grass. It is also more likely to leach into the groundwater.</a:t>
            </a:r>
          </a:p>
          <a:p>
            <a:pPr>
              <a:spcBef>
                <a:spcPts val="0"/>
              </a:spcBef>
              <a:spcAft>
                <a:spcPts val="1200"/>
              </a:spcAft>
            </a:pPr>
            <a:r>
              <a:rPr lang="en-US" sz="2800" dirty="0"/>
              <a:t>Slow release nitrogen provides a continuous supply of nitrogen to the grass over an extended period of time. It won’t, however, cause the grass to immediately green up. </a:t>
            </a:r>
          </a:p>
          <a:p>
            <a:pPr>
              <a:spcBef>
                <a:spcPts val="0"/>
              </a:spcBef>
            </a:pPr>
            <a:r>
              <a:rPr lang="en-US" sz="2800" dirty="0"/>
              <a:t>The ideal turf fertilizer contains a combination of quick release and slow release nitrogen.</a:t>
            </a:r>
          </a:p>
          <a:p>
            <a:endParaRPr lang="en-US" dirty="0"/>
          </a:p>
        </p:txBody>
      </p:sp>
      <p:sp>
        <p:nvSpPr>
          <p:cNvPr id="3" name="Title 2"/>
          <p:cNvSpPr>
            <a:spLocks noGrp="1"/>
          </p:cNvSpPr>
          <p:nvPr>
            <p:ph type="title"/>
          </p:nvPr>
        </p:nvSpPr>
        <p:spPr/>
        <p:txBody>
          <a:bodyPr/>
          <a:lstStyle/>
          <a:p>
            <a:r>
              <a:rPr lang="en-US" dirty="0">
                <a:solidFill>
                  <a:srgbClr val="002060"/>
                </a:solidFill>
                <a:effectLst>
                  <a:outerShdw blurRad="38100" dist="38100" dir="2700000" algn="tl">
                    <a:srgbClr val="000000">
                      <a:alpha val="43137"/>
                    </a:srgbClr>
                  </a:outerShdw>
                </a:effectLst>
              </a:rPr>
              <a:t>Forms of Nitrogen cont’d</a:t>
            </a:r>
          </a:p>
        </p:txBody>
      </p:sp>
    </p:spTree>
  </p:cSld>
  <p:clrMapOvr>
    <a:masterClrMapping/>
  </p:clrMapOvr>
  <p:transition>
    <p:dissolv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ctrTitle"/>
          </p:nvPr>
        </p:nvSpPr>
        <p:spPr>
          <a:xfrm>
            <a:off x="838200" y="1752600"/>
            <a:ext cx="7772400" cy="1200150"/>
          </a:xfrm>
          <a:prstGeom prst="rect">
            <a:avLst/>
          </a:prstGeom>
          <a:noFill/>
          <a:ln>
            <a:noFill/>
            <a:prstDash/>
          </a:ln>
          <a:effectLst/>
        </p:spPr>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pPr marL="0" marR="64008" lvl="0" indent="0" algn="l"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en-US" sz="48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mj-lt"/>
                <a:ea typeface="+mn-ea"/>
                <a:cs typeface="+mn-cs"/>
              </a:rPr>
              <a:t>Provisions of the Lawn Fertilizer Law</a:t>
            </a:r>
          </a:p>
        </p:txBody>
      </p:sp>
    </p:spTree>
  </p:cSld>
  <p:clrMapOvr>
    <a:masterClrMapping/>
  </p:clrMapOvr>
  <p:transition>
    <p:dissolv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rgbClr val="002060"/>
                </a:solidFill>
              </a:rPr>
              <a:t>Nitrogen Limits</a:t>
            </a:r>
          </a:p>
        </p:txBody>
      </p:sp>
      <p:sp>
        <p:nvSpPr>
          <p:cNvPr id="2" name="Content Placeholder 1"/>
          <p:cNvSpPr>
            <a:spLocks noGrp="1"/>
          </p:cNvSpPr>
          <p:nvPr>
            <p:ph idx="1"/>
          </p:nvPr>
        </p:nvSpPr>
        <p:spPr>
          <a:xfrm>
            <a:off x="457200" y="1481328"/>
            <a:ext cx="8229600" cy="4233671"/>
          </a:xfrm>
        </p:spPr>
        <p:style>
          <a:lnRef idx="2">
            <a:schemeClr val="accent1"/>
          </a:lnRef>
          <a:fillRef idx="1">
            <a:schemeClr val="lt1"/>
          </a:fillRef>
          <a:effectRef idx="0">
            <a:schemeClr val="accent1"/>
          </a:effectRef>
          <a:fontRef idx="minor">
            <a:schemeClr val="dk1"/>
          </a:fontRef>
        </p:style>
        <p:txBody>
          <a:bodyPr tIns="182880"/>
          <a:lstStyle/>
          <a:p>
            <a:pPr>
              <a:spcAft>
                <a:spcPts val="1200"/>
              </a:spcAft>
            </a:pPr>
            <a:r>
              <a:rPr lang="en-US" sz="2800" dirty="0"/>
              <a:t>A single fertilizer application may contain no more than 0.7 lb/1000 sq ft of soluble nitrogen and no more than 0.9 lb/1000 of total nitrogen.</a:t>
            </a:r>
          </a:p>
          <a:p>
            <a:pPr>
              <a:spcBef>
                <a:spcPts val="0"/>
              </a:spcBef>
            </a:pPr>
            <a:r>
              <a:rPr lang="en-US" sz="2800" dirty="0"/>
              <a:t>The annual amount of nitrogen applied is limited to the amount recommended by the University of Maryland Extension, and depends on the type of grass being fertilized and the use of the area. </a:t>
            </a:r>
          </a:p>
          <a:p>
            <a:endParaRPr lang="en-US" dirty="0"/>
          </a:p>
        </p:txBody>
      </p:sp>
    </p:spTree>
  </p:cSld>
  <p:clrMapOvr>
    <a:masterClrMapping/>
  </p:clrMapOvr>
  <p:transition>
    <p:dissolv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228600"/>
            <a:ext cx="8229600" cy="1143000"/>
          </a:xfrm>
        </p:spPr>
        <p:txBody>
          <a:bodyPr/>
          <a:lstStyle/>
          <a:p>
            <a:r>
              <a:rPr lang="en-US" dirty="0">
                <a:solidFill>
                  <a:srgbClr val="002060"/>
                </a:solidFill>
                <a:effectLst>
                  <a:outerShdw blurRad="38100" dist="38100" dir="2700000" algn="tl">
                    <a:srgbClr val="000000">
                      <a:alpha val="43137"/>
                    </a:srgbClr>
                  </a:outerShdw>
                </a:effectLst>
              </a:rPr>
              <a:t>Phosphorus Limits</a:t>
            </a:r>
          </a:p>
        </p:txBody>
      </p:sp>
      <p:sp>
        <p:nvSpPr>
          <p:cNvPr id="2" name="Content Placeholder 1"/>
          <p:cNvSpPr>
            <a:spLocks noGrp="1"/>
          </p:cNvSpPr>
          <p:nvPr>
            <p:ph idx="1"/>
          </p:nvPr>
        </p:nvSpPr>
        <p:spPr>
          <a:xfrm>
            <a:off x="457200" y="1371600"/>
            <a:ext cx="8229600" cy="4309872"/>
          </a:xfrm>
        </p:spPr>
        <p:style>
          <a:lnRef idx="2">
            <a:schemeClr val="accent1"/>
          </a:lnRef>
          <a:fillRef idx="1">
            <a:schemeClr val="lt1"/>
          </a:fillRef>
          <a:effectRef idx="0">
            <a:schemeClr val="accent1"/>
          </a:effectRef>
          <a:fontRef idx="minor">
            <a:schemeClr val="dk1"/>
          </a:fontRef>
        </p:style>
        <p:txBody>
          <a:bodyPr>
            <a:normAutofit lnSpcReduction="10000"/>
          </a:bodyPr>
          <a:lstStyle/>
          <a:p>
            <a:pPr>
              <a:spcBef>
                <a:spcPts val="1800"/>
              </a:spcBef>
            </a:pPr>
            <a:endParaRPr lang="en-US" sz="1000" dirty="0"/>
          </a:p>
          <a:p>
            <a:pPr>
              <a:spcBef>
                <a:spcPts val="0"/>
              </a:spcBef>
              <a:spcAft>
                <a:spcPts val="1200"/>
              </a:spcAft>
            </a:pPr>
            <a:r>
              <a:rPr lang="en-US" dirty="0"/>
              <a:t>Fertilizer applied to turf may not contain phosphorus unless:</a:t>
            </a:r>
          </a:p>
          <a:p>
            <a:pPr>
              <a:spcBef>
                <a:spcPts val="0"/>
              </a:spcBef>
              <a:spcAft>
                <a:spcPts val="1200"/>
              </a:spcAft>
            </a:pPr>
            <a:r>
              <a:rPr lang="en-US" dirty="0"/>
              <a:t>A soil test, that is not more than 3 years old, indicates there is a need; </a:t>
            </a:r>
            <a:r>
              <a:rPr lang="en-US" dirty="0">
                <a:solidFill>
                  <a:srgbClr val="C00000"/>
                </a:solidFill>
              </a:rPr>
              <a:t>or</a:t>
            </a:r>
          </a:p>
          <a:p>
            <a:pPr>
              <a:spcBef>
                <a:spcPts val="0"/>
              </a:spcBef>
              <a:spcAft>
                <a:spcPts val="1200"/>
              </a:spcAft>
            </a:pPr>
            <a:r>
              <a:rPr lang="en-US" dirty="0"/>
              <a:t>Turf is being established or re-established and the ground has been tilled, or otherwise disturbed, such as with construction; </a:t>
            </a:r>
            <a:r>
              <a:rPr lang="en-US" dirty="0">
                <a:solidFill>
                  <a:srgbClr val="C00000"/>
                </a:solidFill>
              </a:rPr>
              <a:t>or</a:t>
            </a:r>
          </a:p>
          <a:p>
            <a:r>
              <a:rPr lang="en-US" dirty="0"/>
              <a:t>A lawn patch product is used (seed, fertilizer, and mulch combination).</a:t>
            </a:r>
          </a:p>
        </p:txBody>
      </p:sp>
    </p:spTree>
  </p:cSld>
  <p:clrMapOvr>
    <a:masterClrMapping/>
  </p:clrMapOvr>
  <p:transition>
    <p:dissolv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ctrTitle"/>
          </p:nvPr>
        </p:nvSpPr>
        <p:spPr>
          <a:xfrm>
            <a:off x="838200" y="1295400"/>
            <a:ext cx="7391400" cy="1905000"/>
          </a:xfrm>
          <a:prstGeom prst="rect">
            <a:avLst/>
          </a:prstGeom>
          <a:solidFill>
            <a:schemeClr val="lt1"/>
          </a:solidFill>
          <a:ln w="55000" cap="flat" cmpd="thickThin" algn="ctr">
            <a:solidFill>
              <a:schemeClr val="accent1"/>
            </a:solidFill>
            <a:prstDash val="solid"/>
          </a:ln>
          <a:effectLst/>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82880" tIns="182880" rIns="45720" bIns="45720" numCol="1" spcCol="0" rtlCol="0" fromWordArt="0" anchor="t" anchorCtr="0" forceAA="0" compatLnSpc="1">
            <a:prstTxWarp prst="textNoShape">
              <a:avLst/>
            </a:prstTxWarp>
            <a:normAutofit/>
          </a:bodyPr>
          <a:lstStyle/>
          <a:p>
            <a:pPr marL="0" marR="64008" lvl="0" indent="0" algn="l"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en-US" sz="2700" b="0" i="0" u="none" strike="noStrike" kern="1200" cap="none" spc="0" normalizeH="0" baseline="0" noProof="0" dirty="0">
                <a:ln>
                  <a:noFill/>
                </a:ln>
                <a:solidFill>
                  <a:schemeClr val="tx2"/>
                </a:solidFill>
                <a:effectLst/>
                <a:uLnTx/>
                <a:uFillTx/>
                <a:latin typeface="+mn-lt"/>
                <a:ea typeface="+mn-ea"/>
                <a:cs typeface="+mn-cs"/>
              </a:rPr>
              <a:t>The Certified Professional Fertilizer Applicator is responsible for selecting the appropriate fertilizer and determining the application rate. </a:t>
            </a:r>
          </a:p>
        </p:txBody>
      </p:sp>
    </p:spTree>
  </p:cSld>
  <p:clrMapOvr>
    <a:masterClrMapping/>
  </p:clrMapOvr>
  <p:transition>
    <p:dissolv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4000" dirty="0">
                <a:solidFill>
                  <a:srgbClr val="002060"/>
                </a:solidFill>
              </a:rPr>
              <a:t>Stay away from water!</a:t>
            </a:r>
            <a:endParaRPr lang="en-US" dirty="0">
              <a:solidFill>
                <a:srgbClr val="002060"/>
              </a:solidFill>
            </a:endParaRPr>
          </a:p>
        </p:txBody>
      </p:sp>
      <p:sp>
        <p:nvSpPr>
          <p:cNvPr id="2" name="Content Placeholder 1"/>
          <p:cNvSpPr>
            <a:spLocks noGrp="1"/>
          </p:cNvSpPr>
          <p:nvPr>
            <p:ph idx="1"/>
          </p:nvPr>
        </p:nvSpPr>
        <p:spPr>
          <a:xfrm>
            <a:off x="457200" y="1481328"/>
            <a:ext cx="8229600" cy="2938272"/>
          </a:xfrm>
        </p:spPr>
        <p:style>
          <a:lnRef idx="2">
            <a:schemeClr val="accent1"/>
          </a:lnRef>
          <a:fillRef idx="1">
            <a:schemeClr val="lt1"/>
          </a:fillRef>
          <a:effectRef idx="0">
            <a:schemeClr val="accent1"/>
          </a:effectRef>
          <a:fontRef idx="minor">
            <a:schemeClr val="dk1"/>
          </a:fontRef>
        </p:style>
        <p:txBody>
          <a:bodyPr tIns="182880">
            <a:normAutofit fontScale="92500" lnSpcReduction="10000"/>
          </a:bodyPr>
          <a:lstStyle/>
          <a:p>
            <a:pPr>
              <a:spcBef>
                <a:spcPts val="0"/>
              </a:spcBef>
              <a:spcAft>
                <a:spcPts val="1200"/>
              </a:spcAft>
            </a:pPr>
            <a:r>
              <a:rPr lang="en-US" sz="3000" dirty="0"/>
              <a:t>Nitrogen and phosphorus cannot be applied to turf within 15 feet of water.</a:t>
            </a:r>
          </a:p>
          <a:p>
            <a:pPr>
              <a:spcBef>
                <a:spcPts val="0"/>
              </a:spcBef>
            </a:pPr>
            <a:r>
              <a:rPr lang="en-US" sz="3000" dirty="0"/>
              <a:t>If the application is made with a drop spreader, a broadcast spreader with a deflector shield, or a targeted spray, the buffer can be reduced to 10 feet. </a:t>
            </a:r>
          </a:p>
          <a:p>
            <a:endParaRPr lang="en-US" dirty="0"/>
          </a:p>
        </p:txBody>
      </p:sp>
      <p:pic>
        <p:nvPicPr>
          <p:cNvPr id="4" name="Picture 7">
            <a:extLst>
              <a:ext uri="{C183D7F6-B498-43B3-948B-1728B52AA6E4}">
                <adec:decorative xmlns:adec="http://schemas.microsoft.com/office/drawing/2017/decorative" val="1"/>
              </a:ext>
            </a:extLst>
          </p:cNvPr>
          <p:cNvPicPr>
            <a:picLocks noChangeAspect="1" noChangeArrowheads="1"/>
          </p:cNvPicPr>
          <p:nvPr/>
        </p:nvPicPr>
        <p:blipFill>
          <a:blip r:embed="rId2" cstate="print"/>
          <a:srcRect/>
          <a:stretch>
            <a:fillRect/>
          </a:stretch>
        </p:blipFill>
        <p:spPr bwMode="auto">
          <a:xfrm>
            <a:off x="5562600" y="4648200"/>
            <a:ext cx="2596836" cy="1760899"/>
          </a:xfrm>
          <a:prstGeom prst="rect">
            <a:avLst/>
          </a:prstGeom>
          <a:noFill/>
        </p:spPr>
      </p:pic>
    </p:spTree>
  </p:cSld>
  <p:clrMapOvr>
    <a:masterClrMapping/>
  </p:clrMapOvr>
  <p:transition>
    <p:dissolv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457200"/>
            <a:ext cx="8229600" cy="1143000"/>
          </a:xfrm>
        </p:spPr>
        <p:txBody>
          <a:bodyPr>
            <a:normAutofit/>
          </a:bodyPr>
          <a:lstStyle/>
          <a:p>
            <a:r>
              <a:rPr lang="en-US" sz="4400" dirty="0">
                <a:solidFill>
                  <a:srgbClr val="002060"/>
                </a:solidFill>
              </a:rPr>
              <a:t>This is water, too!</a:t>
            </a:r>
          </a:p>
        </p:txBody>
      </p:sp>
      <p:pic>
        <p:nvPicPr>
          <p:cNvPr id="3" name="Picture 2" descr="example of a drain in the middle of a lawn"/>
          <p:cNvPicPr>
            <a:picLocks noChangeAspect="1"/>
          </p:cNvPicPr>
          <p:nvPr/>
        </p:nvPicPr>
        <p:blipFill>
          <a:blip r:embed="rId2" cstate="print"/>
          <a:stretch>
            <a:fillRect/>
          </a:stretch>
        </p:blipFill>
        <p:spPr>
          <a:xfrm>
            <a:off x="1828800" y="1828800"/>
            <a:ext cx="5588000" cy="4191000"/>
          </a:xfrm>
          <a:prstGeom prst="rect">
            <a:avLst/>
          </a:prstGeom>
        </p:spPr>
      </p:pic>
    </p:spTree>
  </p:cSld>
  <p:clrMapOvr>
    <a:masterClrMapping/>
  </p:clrMapOvr>
  <p:transition>
    <p:dissolv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C183D7F6-B498-43B3-948B-1728B52AA6E4}">
                <adec:decorative xmlns:adec="http://schemas.microsoft.com/office/drawing/2017/decorative" val="1"/>
              </a:ext>
            </a:extLst>
          </p:cNvPr>
          <p:cNvPicPr>
            <a:picLocks noChangeAspect="1" noChangeArrowheads="1"/>
          </p:cNvPicPr>
          <p:nvPr/>
        </p:nvPicPr>
        <p:blipFill>
          <a:blip r:embed="rId2" cstate="print"/>
          <a:srcRect/>
          <a:stretch>
            <a:fillRect/>
          </a:stretch>
        </p:blipFill>
        <p:spPr bwMode="auto">
          <a:xfrm>
            <a:off x="3183467" y="0"/>
            <a:ext cx="5960533" cy="6705600"/>
          </a:xfrm>
          <a:prstGeom prst="rect">
            <a:avLst/>
          </a:prstGeom>
          <a:noFill/>
        </p:spPr>
      </p:pic>
      <p:sp>
        <p:nvSpPr>
          <p:cNvPr id="2" name="Content Placeholder 1"/>
          <p:cNvSpPr>
            <a:spLocks noGrp="1"/>
          </p:cNvSpPr>
          <p:nvPr>
            <p:ph type="title"/>
          </p:nvPr>
        </p:nvSpPr>
        <p:spPr>
          <a:xfrm>
            <a:off x="0" y="0"/>
            <a:ext cx="3810000" cy="6705600"/>
          </a:xfrm>
          <a:prstGeom prst="rect">
            <a:avLst/>
          </a:prstGeom>
          <a:solidFill>
            <a:schemeClr val="lt1"/>
          </a:solidFill>
          <a:ln w="55000" cap="flat" cmpd="thickThin" algn="ctr">
            <a:solidFill>
              <a:schemeClr val="accent1"/>
            </a:solidFill>
            <a:prstDash val="solid"/>
          </a:ln>
          <a:effectLst/>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182880" rIns="91440" bIns="45720" numCol="1" spcCol="0" rtlCol="0" fromWordArt="0" anchor="t" anchorCtr="0" forceAA="0" compatLnSpc="1">
            <a:prstTxWarp prst="textNoShape">
              <a:avLst/>
            </a:prstTxWarp>
            <a:normAutofit/>
          </a:bodyPr>
          <a:lstStyle/>
          <a:p>
            <a:pPr marL="365760" marR="0" lvl="0" indent="-256032" algn="l" defTabSz="914400" rtl="0" eaLnBrk="1" fontAlgn="auto" latinLnBrk="0" hangingPunct="1">
              <a:lnSpc>
                <a:spcPct val="100000"/>
              </a:lnSpc>
              <a:spcBef>
                <a:spcPts val="400"/>
              </a:spcBef>
              <a:spcAft>
                <a:spcPts val="1200"/>
              </a:spcAft>
              <a:buClr>
                <a:schemeClr val="accent1"/>
              </a:buClr>
              <a:buSzPct val="68000"/>
              <a:buFont typeface="Wingdings 3"/>
              <a:buChar char=""/>
              <a:tabLst/>
              <a:defRPr/>
            </a:pPr>
            <a:r>
              <a:rPr kumimoji="0" lang="en-US" sz="2700" b="0" i="0" u="none" strike="noStrike" kern="1200" cap="none" spc="0" normalizeH="0" baseline="0" noProof="0" dirty="0">
                <a:ln>
                  <a:noFill/>
                </a:ln>
                <a:solidFill>
                  <a:schemeClr val="dk1"/>
                </a:solidFill>
                <a:effectLst/>
                <a:uLnTx/>
                <a:uFillTx/>
                <a:latin typeface="+mn-lt"/>
                <a:ea typeface="+mn-ea"/>
                <a:cs typeface="+mn-cs"/>
              </a:rPr>
              <a:t>Do not apply before or during a heavy rain, or when the ground is frozen.</a:t>
            </a:r>
            <a:endParaRPr kumimoji="0" lang="en-US" sz="1500" b="0" i="0" u="none" strike="noStrike" kern="1200" cap="none" spc="0" normalizeH="0" baseline="0" noProof="0" dirty="0">
              <a:ln>
                <a:noFill/>
              </a:ln>
              <a:solidFill>
                <a:schemeClr val="dk1"/>
              </a:solidFill>
              <a:effectLst/>
              <a:uLnTx/>
              <a:uFillTx/>
              <a:latin typeface="+mn-lt"/>
              <a:ea typeface="+mn-ea"/>
              <a:cs typeface="+mn-cs"/>
            </a:endParaRPr>
          </a:p>
          <a:p>
            <a:pPr marL="365760" marR="0" lvl="0" indent="-256032" algn="l" defTabSz="914400" rtl="0" eaLnBrk="1" fontAlgn="auto" latinLnBrk="0" hangingPunct="1">
              <a:lnSpc>
                <a:spcPct val="100000"/>
              </a:lnSpc>
              <a:spcBef>
                <a:spcPts val="0"/>
              </a:spcBef>
              <a:spcAft>
                <a:spcPts val="1200"/>
              </a:spcAft>
              <a:buClr>
                <a:schemeClr val="accent1"/>
              </a:buClr>
              <a:buSzPct val="68000"/>
              <a:buFont typeface="Wingdings 3"/>
              <a:buChar char=""/>
              <a:tabLst/>
              <a:defRPr/>
            </a:pPr>
            <a:r>
              <a:rPr kumimoji="0" lang="en-US" sz="2700" b="0" i="0" u="none" strike="noStrike" kern="1200" cap="none" spc="0" normalizeH="0" baseline="0" noProof="0" dirty="0">
                <a:ln>
                  <a:noFill/>
                </a:ln>
                <a:solidFill>
                  <a:schemeClr val="dk1"/>
                </a:solidFill>
                <a:effectLst/>
                <a:uLnTx/>
                <a:uFillTx/>
                <a:latin typeface="+mn-lt"/>
                <a:ea typeface="+mn-ea"/>
                <a:cs typeface="+mn-cs"/>
              </a:rPr>
              <a:t>Do not apply to impervious surfaces.</a:t>
            </a:r>
          </a:p>
          <a:p>
            <a:pPr marL="365760" marR="0" lvl="0" indent="-256032" algn="l" defTabSz="914400" rtl="0" eaLnBrk="1" fontAlgn="auto" latinLnBrk="0" hangingPunct="1">
              <a:lnSpc>
                <a:spcPct val="100000"/>
              </a:lnSpc>
              <a:spcBef>
                <a:spcPts val="0"/>
              </a:spcBef>
              <a:spcAft>
                <a:spcPts val="0"/>
              </a:spcAft>
              <a:buClr>
                <a:schemeClr val="accent1"/>
              </a:buClr>
              <a:buSzPct val="68000"/>
              <a:buFont typeface="Wingdings 3"/>
              <a:buChar char=""/>
              <a:tabLst/>
              <a:defRPr/>
            </a:pPr>
            <a:r>
              <a:rPr kumimoji="0" lang="en-US" sz="2700" b="0" i="0" u="none" strike="noStrike" kern="1200" cap="none" spc="0" normalizeH="0" baseline="0" noProof="0" dirty="0">
                <a:ln>
                  <a:noFill/>
                </a:ln>
                <a:solidFill>
                  <a:srgbClr val="C00000"/>
                </a:solidFill>
                <a:effectLst/>
                <a:uLnTx/>
                <a:uFillTx/>
                <a:latin typeface="+mn-lt"/>
                <a:ea typeface="+mn-ea"/>
                <a:cs typeface="+mn-cs"/>
              </a:rPr>
              <a:t>Fertilizer that lands on impervious surfaces must be swept or blown back onto the turf</a:t>
            </a:r>
            <a:r>
              <a:rPr kumimoji="0" lang="en-US" sz="2700" b="0" i="0" u="none" strike="noStrike" kern="1200" cap="none" spc="0" normalizeH="0" baseline="0" noProof="0" dirty="0">
                <a:ln>
                  <a:noFill/>
                </a:ln>
                <a:solidFill>
                  <a:schemeClr val="dk1"/>
                </a:solidFill>
                <a:effectLst/>
                <a:uLnTx/>
                <a:uFillTx/>
                <a:latin typeface="+mn-lt"/>
                <a:ea typeface="+mn-ea"/>
                <a:cs typeface="+mn-cs"/>
              </a:rPr>
              <a:t>.</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en-US" sz="1700" b="0" i="0" u="none" strike="noStrike" kern="1200" cap="none" spc="0" normalizeH="0" baseline="0" noProof="0" dirty="0">
                <a:ln>
                  <a:noFill/>
                </a:ln>
                <a:solidFill>
                  <a:schemeClr val="dk1"/>
                </a:solidFill>
                <a:effectLst/>
                <a:uLnTx/>
                <a:uFillTx/>
                <a:latin typeface="+mn-lt"/>
                <a:ea typeface="+mn-ea"/>
                <a:cs typeface="+mn-cs"/>
              </a:rPr>
              <a:t>                                      </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Char char=""/>
              <a:tabLst/>
              <a:defRPr/>
            </a:pPr>
            <a:endParaRPr kumimoji="0" lang="en-US" sz="1500" b="0" i="0" u="none" strike="noStrike" kern="1200" cap="none" spc="0" normalizeH="0" baseline="0" noProof="0" dirty="0">
              <a:ln>
                <a:noFill/>
              </a:ln>
              <a:solidFill>
                <a:schemeClr val="dk1"/>
              </a:solidFill>
              <a:effectLst/>
              <a:uLnTx/>
              <a:uFillTx/>
              <a:latin typeface="+mn-lt"/>
              <a:ea typeface="+mn-ea"/>
              <a:cs typeface="+mn-cs"/>
            </a:endParaRPr>
          </a:p>
        </p:txBody>
      </p:sp>
    </p:spTree>
  </p:cSld>
  <p:clrMapOvr>
    <a:masterClrMapping/>
  </p:clrMapOvr>
  <p:transition>
    <p:dissolv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229600" cy="2438400"/>
          </a:xfrm>
        </p:spPr>
        <p:style>
          <a:lnRef idx="2">
            <a:schemeClr val="accent1"/>
          </a:lnRef>
          <a:fillRef idx="1">
            <a:schemeClr val="lt1"/>
          </a:fillRef>
          <a:effectRef idx="0">
            <a:schemeClr val="accent1"/>
          </a:effectRef>
          <a:fontRef idx="minor">
            <a:schemeClr val="dk1"/>
          </a:fontRef>
        </p:style>
        <p:txBody>
          <a:bodyPr lIns="182880" tIns="182880">
            <a:normAutofit fontScale="92500"/>
          </a:bodyPr>
          <a:lstStyle/>
          <a:p>
            <a:pPr>
              <a:spcAft>
                <a:spcPts val="1200"/>
              </a:spcAft>
            </a:pPr>
            <a:r>
              <a:rPr lang="en-US" sz="2800" dirty="0"/>
              <a:t>Do not apply nitrogen or phosphorus to turf before March 1</a:t>
            </a:r>
            <a:r>
              <a:rPr lang="en-US" sz="2800" baseline="30000" dirty="0"/>
              <a:t>st</a:t>
            </a:r>
            <a:r>
              <a:rPr lang="en-US" sz="2800" dirty="0"/>
              <a:t> or after December 1</a:t>
            </a:r>
            <a:r>
              <a:rPr lang="en-US" sz="2800" baseline="30000" dirty="0"/>
              <a:t>st</a:t>
            </a:r>
            <a:r>
              <a:rPr lang="en-US" sz="2800" dirty="0"/>
              <a:t>. </a:t>
            </a:r>
          </a:p>
          <a:p>
            <a:r>
              <a:rPr lang="en-US" sz="2800" dirty="0"/>
              <a:t>From November 16 until December 1</a:t>
            </a:r>
            <a:r>
              <a:rPr lang="en-US" sz="2800" baseline="30000" dirty="0"/>
              <a:t>st</a:t>
            </a:r>
            <a:r>
              <a:rPr lang="en-US" sz="2800" dirty="0"/>
              <a:t>, no more than 0.5 lbs of </a:t>
            </a:r>
            <a:r>
              <a:rPr lang="en-US" sz="2800"/>
              <a:t>soluble or insoluble nitrogen </a:t>
            </a:r>
            <a:r>
              <a:rPr lang="en-US" sz="2800" dirty="0"/>
              <a:t>may be applied per 1000 square feet.</a:t>
            </a:r>
          </a:p>
          <a:p>
            <a:endParaRPr lang="en-US" dirty="0"/>
          </a:p>
        </p:txBody>
      </p:sp>
      <p:sp>
        <p:nvSpPr>
          <p:cNvPr id="3" name="Title 2"/>
          <p:cNvSpPr>
            <a:spLocks noGrp="1"/>
          </p:cNvSpPr>
          <p:nvPr>
            <p:ph type="title"/>
          </p:nvPr>
        </p:nvSpPr>
        <p:spPr>
          <a:xfrm>
            <a:off x="381000" y="152400"/>
            <a:ext cx="8229600" cy="1143000"/>
          </a:xfrm>
        </p:spPr>
        <p:txBody>
          <a:bodyPr>
            <a:normAutofit/>
          </a:bodyPr>
          <a:lstStyle/>
          <a:p>
            <a:r>
              <a:rPr lang="en-US" sz="4000" dirty="0">
                <a:solidFill>
                  <a:srgbClr val="002060"/>
                </a:solidFill>
                <a:effectLst>
                  <a:outerShdw blurRad="38100" dist="38100" dir="2700000" algn="tl">
                    <a:srgbClr val="000000">
                      <a:alpha val="43137"/>
                    </a:srgbClr>
                  </a:outerShdw>
                </a:effectLst>
              </a:rPr>
              <a:t>Timing</a:t>
            </a:r>
          </a:p>
        </p:txBody>
      </p:sp>
      <p:pic>
        <p:nvPicPr>
          <p:cNvPr id="3074" name="Picture 2">
            <a:extLst>
              <a:ext uri="{C183D7F6-B498-43B3-948B-1728B52AA6E4}">
                <adec:decorative xmlns:adec="http://schemas.microsoft.com/office/drawing/2017/decorative" val="1"/>
              </a:ext>
            </a:extLst>
          </p:cNvPr>
          <p:cNvPicPr>
            <a:picLocks noChangeAspect="1" noChangeArrowheads="1"/>
          </p:cNvPicPr>
          <p:nvPr/>
        </p:nvPicPr>
        <p:blipFill>
          <a:blip r:embed="rId2" cstate="print"/>
          <a:srcRect/>
          <a:stretch>
            <a:fillRect/>
          </a:stretch>
        </p:blipFill>
        <p:spPr bwMode="auto">
          <a:xfrm>
            <a:off x="4800600" y="3581400"/>
            <a:ext cx="2971800" cy="2971800"/>
          </a:xfrm>
          <a:prstGeom prst="rect">
            <a:avLst/>
          </a:prstGeom>
          <a:noFill/>
        </p:spPr>
      </p:pic>
      <p:pic>
        <p:nvPicPr>
          <p:cNvPr id="3077" name="Picture 5">
            <a:extLst>
              <a:ext uri="{C183D7F6-B498-43B3-948B-1728B52AA6E4}">
                <adec:decorative xmlns:adec="http://schemas.microsoft.com/office/drawing/2017/decorative" val="1"/>
              </a:ext>
            </a:extLst>
          </p:cNvPr>
          <p:cNvPicPr>
            <a:picLocks noChangeAspect="1" noChangeArrowheads="1" noCrop="1"/>
          </p:cNvPicPr>
          <p:nvPr/>
        </p:nvPicPr>
        <p:blipFill>
          <a:blip r:embed="rId3" cstate="print"/>
          <a:srcRect/>
          <a:stretch>
            <a:fillRect/>
          </a:stretch>
        </p:blipFill>
        <p:spPr bwMode="auto">
          <a:xfrm>
            <a:off x="2133600" y="3733800"/>
            <a:ext cx="1676400" cy="2544536"/>
          </a:xfrm>
          <a:prstGeom prst="rect">
            <a:avLst/>
          </a:prstGeom>
          <a:noFill/>
        </p:spPr>
      </p:pic>
    </p:spTree>
  </p:cSld>
  <p:clrMapOvr>
    <a:masterClrMapping/>
  </p:clrMapOvr>
  <p:transition>
    <p:dissolv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229600" cy="1143000"/>
          </a:xfrm>
        </p:spPr>
        <p:txBody>
          <a:bodyPr>
            <a:normAutofit/>
          </a:bodyPr>
          <a:lstStyle/>
          <a:p>
            <a:r>
              <a:rPr lang="en-US" sz="4400" dirty="0">
                <a:solidFill>
                  <a:srgbClr val="002060"/>
                </a:solidFill>
              </a:rPr>
              <a:t>Questions?</a:t>
            </a:r>
          </a:p>
        </p:txBody>
      </p:sp>
      <p:sp>
        <p:nvSpPr>
          <p:cNvPr id="3" name="TextBox 2"/>
          <p:cNvSpPr txBox="1"/>
          <p:nvPr/>
        </p:nvSpPr>
        <p:spPr>
          <a:xfrm>
            <a:off x="762000" y="1828800"/>
            <a:ext cx="7848600" cy="2523768"/>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en-US" sz="2800" dirty="0"/>
              <a:t>Call or e-mail the Maryland Department of Agriculture, Nutrient Management Program</a:t>
            </a:r>
          </a:p>
          <a:p>
            <a:r>
              <a:rPr lang="en-US" sz="2800" dirty="0"/>
              <a:t>410.841.5959</a:t>
            </a:r>
          </a:p>
          <a:p>
            <a:r>
              <a:rPr lang="en-US" sz="2800" dirty="0"/>
              <a:t>800.492.5590 toll free</a:t>
            </a:r>
          </a:p>
          <a:p>
            <a:r>
              <a:rPr lang="en-US" sz="2800" dirty="0"/>
              <a:t>Nminfo.mda@maryland.gov</a:t>
            </a:r>
          </a:p>
          <a:p>
            <a:endParaRPr lang="en-US" dirty="0"/>
          </a:p>
        </p:txBody>
      </p:sp>
      <p:pic>
        <p:nvPicPr>
          <p:cNvPr id="4" name="Picture 3" descr="MDA logo"/>
          <p:cNvPicPr>
            <a:picLocks noChangeAspect="1"/>
          </p:cNvPicPr>
          <p:nvPr/>
        </p:nvPicPr>
        <p:blipFill>
          <a:blip r:embed="rId2" cstate="print">
            <a:clrChange>
              <a:clrFrom>
                <a:srgbClr val="FDFDFD"/>
              </a:clrFrom>
              <a:clrTo>
                <a:srgbClr val="FDFDFD">
                  <a:alpha val="0"/>
                </a:srgbClr>
              </a:clrTo>
            </a:clrChange>
          </a:blip>
          <a:stretch>
            <a:fillRect/>
          </a:stretch>
        </p:blipFill>
        <p:spPr>
          <a:xfrm>
            <a:off x="5410200" y="4572000"/>
            <a:ext cx="1828800" cy="1828800"/>
          </a:xfrm>
          <a:prstGeom prst="rect">
            <a:avLst/>
          </a:prstGeom>
        </p:spPr>
      </p:pic>
    </p:spTree>
  </p:cSld>
  <p:clrMapOvr>
    <a:masterClrMapping/>
  </p:clrMapOvr>
  <p:transition>
    <p:dissolv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010B93D8296394084836D641FB58810" ma:contentTypeVersion="3" ma:contentTypeDescription="Create a new document." ma:contentTypeScope="" ma:versionID="081b502305daca5f2f452f36a1a79fc8">
  <xsd:schema xmlns:xsd="http://www.w3.org/2001/XMLSchema" xmlns:xs="http://www.w3.org/2001/XMLSchema" xmlns:p="http://schemas.microsoft.com/office/2006/metadata/properties" targetNamespace="http://schemas.microsoft.com/office/2006/metadata/properties" ma:root="true" ma:fieldsID="c96a38aeacb13fea58235788ebcd2031">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0E9721D-75EB-492A-90D4-A3211DBADDDC}">
  <ds:schemaRefs>
    <ds:schemaRef ds:uri="http://schemas.microsoft.com/office/2006/metadata/properties"/>
    <ds:schemaRef ds:uri="http://purl.org/dc/terms/"/>
    <ds:schemaRef ds:uri="http://purl.org/dc/dcmitype/"/>
    <ds:schemaRef ds:uri="http://schemas.microsoft.com/office/infopath/2007/PartnerControls"/>
    <ds:schemaRef ds:uri="http://schemas.microsoft.com/office/2006/documentManagement/types"/>
    <ds:schemaRef ds:uri="http://www.w3.org/XML/1998/namespace"/>
    <ds:schemaRef ds:uri="http://schemas.openxmlformats.org/package/2006/metadata/core-properties"/>
    <ds:schemaRef ds:uri="http://purl.org/dc/elements/1.1/"/>
  </ds:schemaRefs>
</ds:datastoreItem>
</file>

<file path=customXml/itemProps2.xml><?xml version="1.0" encoding="utf-8"?>
<ds:datastoreItem xmlns:ds="http://schemas.openxmlformats.org/officeDocument/2006/customXml" ds:itemID="{413A7AC6-77F9-497C-A03B-D93285711390}">
  <ds:schemaRefs>
    <ds:schemaRef ds:uri="http://schemas.microsoft.com/sharepoint/v3/contenttype/forms"/>
  </ds:schemaRefs>
</ds:datastoreItem>
</file>

<file path=customXml/itemProps3.xml><?xml version="1.0" encoding="utf-8"?>
<ds:datastoreItem xmlns:ds="http://schemas.openxmlformats.org/officeDocument/2006/customXml" ds:itemID="{FCF8D224-CEFA-4FDB-A8BB-91C4E6159C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4855</TotalTime>
  <Words>2294</Words>
  <Application>Microsoft Office PowerPoint</Application>
  <PresentationFormat>On-screen Show (4:3)</PresentationFormat>
  <Paragraphs>231</Paragraphs>
  <Slides>63</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63</vt:i4>
      </vt:variant>
    </vt:vector>
  </HeadingPairs>
  <TitlesOfParts>
    <vt:vector size="70" baseType="lpstr">
      <vt:lpstr>Lucida Sans Unicode</vt:lpstr>
      <vt:lpstr>Verdana</vt:lpstr>
      <vt:lpstr>Wingdings</vt:lpstr>
      <vt:lpstr>Wingdings 2</vt:lpstr>
      <vt:lpstr>Wingdings 3</vt:lpstr>
      <vt:lpstr>Concourse</vt:lpstr>
      <vt:lpstr>Acrobat Document</vt:lpstr>
      <vt:lpstr>Fertilizer Applicator Training </vt:lpstr>
      <vt:lpstr>Fertilizer Use Act of 2011</vt:lpstr>
      <vt:lpstr>Fertilizer that’s good for turf can be bad for the water.</vt:lpstr>
      <vt:lpstr>Fertilizer Risk</vt:lpstr>
      <vt:lpstr>Fertilizer Risk cont’d</vt:lpstr>
      <vt:lpstr>There are two ways for nutrients to get into the water:   leach down through the soil or   wash off the surface, either alone or with      eroded soil</vt:lpstr>
      <vt:lpstr>Certification is Required</vt:lpstr>
      <vt:lpstr>Nutrient Needs of Turf</vt:lpstr>
      <vt:lpstr> A Little Bit About Grass</vt:lpstr>
      <vt:lpstr>Kinds of Grass</vt:lpstr>
      <vt:lpstr>Kinds of Grass cont’d</vt:lpstr>
      <vt:lpstr>Fertilize at the Right Time</vt:lpstr>
      <vt:lpstr>Fertilize at the Right Time cont’d</vt:lpstr>
      <vt:lpstr> Soil Testing</vt:lpstr>
      <vt:lpstr>Why Soil Test?</vt:lpstr>
      <vt:lpstr>pH</vt:lpstr>
      <vt:lpstr>Proper Soil Testing</vt:lpstr>
      <vt:lpstr>Proper Soil Testing cont’d</vt:lpstr>
      <vt:lpstr>Proper Soil Testing cont’d 2</vt:lpstr>
      <vt:lpstr>Soil Sampling</vt:lpstr>
      <vt:lpstr>Soil Sampling cont’d</vt:lpstr>
      <vt:lpstr> Measuring Area</vt:lpstr>
      <vt:lpstr>Measuring Area</vt:lpstr>
      <vt:lpstr>Measuring Area cont’d</vt:lpstr>
      <vt:lpstr>Measuring Area cont’d 2</vt:lpstr>
      <vt:lpstr>Break oddly shaped properties into simple shapes</vt:lpstr>
      <vt:lpstr>Here’s a Rectangle </vt:lpstr>
      <vt:lpstr>Here’s a Triangle</vt:lpstr>
      <vt:lpstr>Here’s Half of a Circle</vt:lpstr>
      <vt:lpstr>Here’s Rectangle B</vt:lpstr>
      <vt:lpstr>Measuring Area- rectangle</vt:lpstr>
      <vt:lpstr>Measuring Area- triangle</vt:lpstr>
      <vt:lpstr>Measuring Area- circle</vt:lpstr>
      <vt:lpstr>Add together the parts to get total area of the property:</vt:lpstr>
      <vt:lpstr>Subtract areas not fertilized</vt:lpstr>
      <vt:lpstr>To get the fertilized area:</vt:lpstr>
      <vt:lpstr>Equipment Calibration</vt:lpstr>
      <vt:lpstr>Equipment Calibration cont’d</vt:lpstr>
      <vt:lpstr>Equipment Calibration continued</vt:lpstr>
      <vt:lpstr>Equipment Calibration- granular fertilizer</vt:lpstr>
      <vt:lpstr>Equipment Calibration  </vt:lpstr>
      <vt:lpstr>Field Adjustments</vt:lpstr>
      <vt:lpstr>Field Adjustments cont’d</vt:lpstr>
      <vt:lpstr>Spreader Calibration</vt:lpstr>
      <vt:lpstr>Spreader Calibration cont’d</vt:lpstr>
      <vt:lpstr>Hose &amp; Gun Sprayer Calibration</vt:lpstr>
      <vt:lpstr>Hose &amp; Gun Sprayer Calibration cont’d</vt:lpstr>
      <vt:lpstr>Check your equipment</vt:lpstr>
      <vt:lpstr>Reading a Fertilizer Label</vt:lpstr>
      <vt:lpstr>How to read a fertilizer label</vt:lpstr>
      <vt:lpstr>22-0-10</vt:lpstr>
      <vt:lpstr>Some Bags Have 4 Numbers</vt:lpstr>
      <vt:lpstr>Forms of Nitrogen</vt:lpstr>
      <vt:lpstr>Forms of Nitrogen cont’d</vt:lpstr>
      <vt:lpstr>Provisions of the Lawn Fertilizer Law</vt:lpstr>
      <vt:lpstr>Nitrogen Limits</vt:lpstr>
      <vt:lpstr>Phosphorus Limits</vt:lpstr>
      <vt:lpstr>The Certified Professional Fertilizer Applicator is responsible for selecting the appropriate fertilizer and determining the application rate. </vt:lpstr>
      <vt:lpstr>Stay away from water!</vt:lpstr>
      <vt:lpstr>This is water, too!</vt:lpstr>
      <vt:lpstr>Do not apply before or during a heavy rain, or when the ground is frozen. Do not apply to impervious surfaces. Fertilizer that lands on impervious surfaces must be swept or blown back onto the turf.                                        </vt:lpstr>
      <vt:lpstr>Timing</vt:lpstr>
      <vt:lpstr>Questions?</vt:lpstr>
    </vt:vector>
  </TitlesOfParts>
  <Company>Maryland Department of Agriculture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Ag_Employee</dc:creator>
  <cp:lastModifiedBy>Shannon M Rotella -MDA-</cp:lastModifiedBy>
  <cp:revision>459</cp:revision>
  <dcterms:created xsi:type="dcterms:W3CDTF">2014-01-15T17:31:48Z</dcterms:created>
  <dcterms:modified xsi:type="dcterms:W3CDTF">2026-11-06T12:23:50Z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0x0101006010B93D8296394084836D641FB58810</vt:lpwstr>
  </property>
  <property fmtid="{D5CDD505-2E9C-101B-9397-08002B2CF9AE}" pid="3" name="display_urn">
    <vt:lpwstr>Rona Flagle</vt:lpwstr>
  </property>
  <property fmtid="{D5CDD505-2E9C-101B-9397-08002B2CF9AE}" pid="4" name="Order">
    <vt:r8>3200</vt:r8>
  </property>
  <property fmtid="{D5CDD505-2E9C-101B-9397-08002B2CF9AE}" pid="5" name="xd_Signature">
    <vt:bool>false</vt:bool>
  </property>
  <property fmtid="{D5CDD505-2E9C-101B-9397-08002B2CF9AE}" pid="6" name="xd_ProgID">
    <vt:lpwstr/>
  </property>
  <property fmtid="{D5CDD505-2E9C-101B-9397-08002B2CF9AE}" pid="7" name="_SourceUrl">
    <vt:lpwstr/>
  </property>
  <property fmtid="{D5CDD505-2E9C-101B-9397-08002B2CF9AE}" pid="8" name="_SharedFileIndex">
    <vt:lpwstr/>
  </property>
  <property fmtid="{D5CDD505-2E9C-101B-9397-08002B2CF9AE}" pid="9" name="TemplateUrl">
    <vt:lpwstr/>
  </property>
</Properties>
</file>